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5" r:id="rId3"/>
    <p:sldId id="258" r:id="rId4"/>
    <p:sldId id="278" r:id="rId5"/>
    <p:sldId id="274" r:id="rId6"/>
    <p:sldId id="264" r:id="rId7"/>
    <p:sldId id="268" r:id="rId8"/>
    <p:sldId id="269" r:id="rId9"/>
    <p:sldId id="275" r:id="rId10"/>
    <p:sldId id="272" r:id="rId11"/>
    <p:sldId id="280" r:id="rId12"/>
    <p:sldId id="284" r:id="rId13"/>
    <p:sldId id="276" r:id="rId14"/>
    <p:sldId id="282" r:id="rId15"/>
    <p:sldId id="290" r:id="rId16"/>
    <p:sldId id="292" r:id="rId17"/>
    <p:sldId id="293" r:id="rId18"/>
    <p:sldId id="287" r:id="rId19"/>
    <p:sldId id="277" r:id="rId20"/>
    <p:sldId id="291" r:id="rId21"/>
    <p:sldId id="288" r:id="rId22"/>
    <p:sldId id="267" r:id="rId23"/>
    <p:sldId id="289" r:id="rId24"/>
    <p:sldId id="262" r:id="rId25"/>
    <p:sldId id="261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99BB"/>
    <a:srgbClr val="2C2C2C"/>
    <a:srgbClr val="CD78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3"/>
    <p:restoredTop sz="94595"/>
  </p:normalViewPr>
  <p:slideViewPr>
    <p:cSldViewPr snapToGrid="0" showGuides="1">
      <p:cViewPr>
        <p:scale>
          <a:sx n="123" d="100"/>
          <a:sy n="123" d="100"/>
        </p:scale>
        <p:origin x="928" y="2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jpeg>
</file>

<file path=ppt/media/image14.gif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E9CF33-7F57-E546-AE91-70C51B9FB948}" type="datetimeFigureOut">
              <a:rPr lang="en-US" smtClean="0"/>
              <a:t>7/6/24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9A72A1-F0DC-494C-BCF9-704B36A5B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11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94A1-873B-4BDF-B611-CCECDFDD9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3E2DB4-72C0-3187-ED8A-55A355C3A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0569F-4A43-2F16-0E4A-70A3E3F44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6BB7-D73B-2643-B364-CF62368D2ED5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069BF-24F2-0131-CA66-B09F6F104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B3BDD-0D6B-B538-B9BE-D5B12E004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47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0D09C-C4FE-FACD-0310-8E51AA25E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12B69C-2E19-416C-794B-2AEB814ED4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36098-736B-20DD-C55F-124619CAF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E36FF-689F-4B97-7A66-195B656E1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9CA5-6EA2-C045-8969-C2ECA0AD9B45}" type="datetime1">
              <a:rPr lang="en-CA" smtClean="0"/>
              <a:t>2024-07-06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2D915-A0A1-E0E7-D82D-8936D1CFC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DDDECA-2136-472E-5630-3D14F776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984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BD63-50DE-F5C9-A3AB-865D4B42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9C79E-8C85-79DC-1B4E-01D773937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7D9F5-910D-AF53-C1AC-755557E04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07375-3D05-934F-BC71-CCAD14D5CBE2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ED524-E25A-65CE-B7EC-AA57D4FC3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D4BAC-CCC6-A57A-DB36-D6D2516C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8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CC966A-0DFC-9CC9-9003-3FFE46B9E0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74EC9E-E9A8-C0B4-CF2A-4DC32FBFC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DA581-1AE8-FAC2-8366-A78043970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652A1-4E63-3846-AB6E-CD965D2D9081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C01AE-3C1A-43FE-D91C-92E834DBA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71B9E-272B-05F0-254D-1069F9B5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6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7A39-2851-92A2-180A-0BB67C0B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4994-AD5E-646E-2B87-D868D1DC2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052DA-D9A1-53F2-AA06-53C700E6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807E9-61F9-1447-8525-927B455F342C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B651E-F4B4-691C-78B6-584647C17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86F38-4104-4ECA-362E-C335119F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1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T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DD5780-676F-A7AB-AA27-6C1072652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766BB-C654-6347-ABD7-B3A184C3EAF5}" type="datetime1">
              <a:rPr lang="en-CA" smtClean="0"/>
              <a:t>2024-07-06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38076-09F7-B85A-D3A8-243D6E1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black background with green text&#10;&#10;Description automatically generated">
            <a:extLst>
              <a:ext uri="{FF2B5EF4-FFF2-40B4-BE49-F238E27FC236}">
                <a16:creationId xmlns:a16="http://schemas.microsoft.com/office/drawing/2014/main" id="{6DCAFDBA-5163-4B76-8E1F-F61B1C141B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08663" y="1597166"/>
            <a:ext cx="5174673" cy="366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032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2135E-33C7-4B62-5781-27BA23F95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A5BF4-17FD-1262-5DFF-61BFDBB28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DD2E7-EC29-5240-34B6-7E512F24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A9C31-641E-5746-860A-6A3558EDA2FF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1A456-E04E-436D-3698-548B084F7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54384-A922-9D7B-A932-E107E5835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49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E730-35B7-952A-FA04-718131CA2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2B8E0-74AC-9F2C-1758-A1727ABDC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4DB1E-748B-008D-F18A-45333073B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B8C4D-D979-BE18-5AE6-C2FDEC025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A52-DF67-F94A-8DF3-E85A8867C73C}" type="datetime1">
              <a:rPr lang="en-CA" smtClean="0"/>
              <a:t>2024-07-06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192EA-05F7-B0A4-2064-08553BC0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4B698-B67D-5951-890C-4E61B06FC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1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62D0-2101-FCA2-9367-D3671ED61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4F6CB-155B-60F4-D381-55AF868FD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B9F6E-B9F9-1A6A-1D7F-71918630A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A745DD-DB2C-4075-5068-A10C48607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A24905-9A1D-7006-9D40-DE1097DD3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032CCC-1163-CBB5-7FF6-CEAFB137D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081B-A1B3-B448-81C9-11AF275150E5}" type="datetime1">
              <a:rPr lang="en-CA" smtClean="0"/>
              <a:t>2024-07-06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EE11E-71DB-1813-3A22-C16D84BCD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FCF32B-CC3B-FE2B-C4E1-891F8D2D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7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26132-A871-E2F0-0504-9FB5BAF82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CB900-206D-E37C-DA44-7D8D083AF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6C02F-12BC-3546-B0E3-FF661B02042C}" type="datetime1">
              <a:rPr lang="en-CA" smtClean="0"/>
              <a:t>2024-07-06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02D62-A362-7C24-68FC-310A374F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B4B6D-1916-CCFE-EEAF-85F22617C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40D28-61E3-C2CE-1D17-59DA27164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7F1A5-410B-834B-AC67-9AE2A322A602}" type="datetime1">
              <a:rPr lang="en-CA" smtClean="0"/>
              <a:t>2024-07-06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9525A1-499D-EA66-84F9-5DB5FD00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2074A-B47E-DE40-28F4-F904B9A4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6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2DA6-1C45-74A0-4F2A-083F0635A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11D5D-4FD1-8662-D360-96291DE81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1B20C-3596-C978-D0B4-2E9ACDFC4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8D6BE-B75A-5E58-AAD1-E54AEE01D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CBA-40D7-494B-902D-C173FDBA2C6C}" type="datetime1">
              <a:rPr lang="en-CA" smtClean="0"/>
              <a:t>2024-07-06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116E7-A605-95EE-8DFF-022E271F1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A1B49-71E3-6BC7-323F-C52BB6AB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0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680E2E-D762-669E-5750-FB206104C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520AC-457A-7F07-A023-9360C64FA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838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C40DD-7B5D-450F-D14C-1F3D68160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39D9F452-A1E6-0645-903F-499D2E8AF7E5}" type="datetime1">
              <a:rPr lang="en-CA" smtClean="0"/>
              <a:t>2024-07-06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9A715-B0E0-7797-C549-6189F6AE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6C82E-4106-E508-686A-C9B276B2E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344" y="109167"/>
            <a:ext cx="5680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8903D836-3253-DF46-8F5A-1620A3D71B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0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ndphillips/YaRrr/" TargetMode="External"/><Relationship Id="rId2" Type="http://schemas.openxmlformats.org/officeDocument/2006/relationships/hyperlink" Target="https://psyteachr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fordatascience" TargetMode="External"/><Relationship Id="rId4" Type="http://schemas.openxmlformats.org/officeDocument/2006/relationships/hyperlink" Target="https://bookdown.org/ekothe/navarro26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CC1C-15F4-2422-E6FA-F090694455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C05E7-0DF0-B511-B3ED-6825B246B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/>
          </a:bodyPr>
          <a:lstStyle/>
          <a:p>
            <a:r>
              <a:rPr lang="en-US" dirty="0"/>
              <a:t>Mrinmayi Kulkarni</a:t>
            </a:r>
          </a:p>
          <a:p>
            <a:r>
              <a:rPr lang="en-US" dirty="0"/>
              <a:t>Postdoctoral Research Fellow, Olsen and </a:t>
            </a:r>
            <a:r>
              <a:rPr lang="en-US" dirty="0" err="1"/>
              <a:t>Buchsbaum</a:t>
            </a:r>
            <a:r>
              <a:rPr lang="en-US" dirty="0"/>
              <a:t> Labs</a:t>
            </a:r>
          </a:p>
          <a:p>
            <a:endParaRPr lang="en-US" dirty="0"/>
          </a:p>
          <a:p>
            <a:r>
              <a:rPr lang="en-US" dirty="0"/>
              <a:t>Workshop presented at </a:t>
            </a:r>
            <a:r>
              <a:rPr lang="en-US" dirty="0" err="1"/>
              <a:t>Rotman</a:t>
            </a:r>
            <a:r>
              <a:rPr lang="en-US" dirty="0"/>
              <a:t> Research Institute’s </a:t>
            </a:r>
            <a:br>
              <a:rPr lang="en-US" dirty="0"/>
            </a:br>
            <a:r>
              <a:rPr lang="en-US" dirty="0"/>
              <a:t>Summer Student Rounds – July 8, 2024</a:t>
            </a:r>
          </a:p>
        </p:txBody>
      </p:sp>
    </p:spTree>
    <p:extLst>
      <p:ext uri="{BB962C8B-B14F-4D97-AF65-F5344CB8AC3E}">
        <p14:creationId xmlns:p14="http://schemas.microsoft.com/office/powerpoint/2010/main" val="3830214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EB5E-B1A5-F658-DFAC-8380EC1AA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functions?</a:t>
            </a:r>
          </a:p>
        </p:txBody>
      </p:sp>
      <p:pic>
        <p:nvPicPr>
          <p:cNvPr id="5122" name="Picture 2" descr="Canvas Bag with Flour Illustration Line Art 2923532 Vector Art at Vecteezy">
            <a:extLst>
              <a:ext uri="{FF2B5EF4-FFF2-40B4-BE49-F238E27FC236}">
                <a16:creationId xmlns:a16="http://schemas.microsoft.com/office/drawing/2014/main" id="{EB1AC0C5-4531-301A-0948-EC40AEFAE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08" y="1729754"/>
            <a:ext cx="1417984" cy="141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Premium Vector | Eggs cartoon | Egg art, Farm cartoon, Food cartoon">
            <a:extLst>
              <a:ext uri="{FF2B5EF4-FFF2-40B4-BE49-F238E27FC236}">
                <a16:creationId xmlns:a16="http://schemas.microsoft.com/office/drawing/2014/main" id="{FE72BD19-7A3D-1A2E-CE9C-BE51A3BFB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77" y="1783429"/>
            <a:ext cx="1098273" cy="109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23DF880-732A-CEB0-A0BC-A7E3AE34FF84}"/>
              </a:ext>
            </a:extLst>
          </p:cNvPr>
          <p:cNvGrpSpPr/>
          <p:nvPr/>
        </p:nvGrpSpPr>
        <p:grpSpPr>
          <a:xfrm>
            <a:off x="3978435" y="1911455"/>
            <a:ext cx="1417984" cy="1054581"/>
            <a:chOff x="4631635" y="1382775"/>
            <a:chExt cx="6920947" cy="5147234"/>
          </a:xfrm>
        </p:grpSpPr>
        <p:pic>
          <p:nvPicPr>
            <p:cNvPr id="5126" name="Picture 6" descr="Sketch water or milk splash from glass jug. Vector illustration Stock  Vector Image &amp; Art - Alamy">
              <a:extLst>
                <a:ext uri="{FF2B5EF4-FFF2-40B4-BE49-F238E27FC236}">
                  <a16:creationId xmlns:a16="http://schemas.microsoft.com/office/drawing/2014/main" id="{D57616C5-3BC0-CFF7-F092-60CB5FA0FA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5" b="28116"/>
            <a:stretch/>
          </p:blipFill>
          <p:spPr bwMode="auto">
            <a:xfrm>
              <a:off x="5138530" y="1382775"/>
              <a:ext cx="6414052" cy="49298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3BC12E80-EDE0-E1A0-38E4-9EEAA8A71DEB}"/>
                </a:ext>
              </a:extLst>
            </p:cNvPr>
            <p:cNvSpPr/>
            <p:nvPr/>
          </p:nvSpPr>
          <p:spPr>
            <a:xfrm>
              <a:off x="4631635" y="3031435"/>
              <a:ext cx="1958008" cy="3498574"/>
            </a:xfrm>
            <a:custGeom>
              <a:avLst/>
              <a:gdLst>
                <a:gd name="connsiteX0" fmla="*/ 834887 w 1958008"/>
                <a:gd name="connsiteY0" fmla="*/ 1550504 h 3498574"/>
                <a:gd name="connsiteX1" fmla="*/ 765313 w 1958008"/>
                <a:gd name="connsiteY1" fmla="*/ 1898374 h 3498574"/>
                <a:gd name="connsiteX2" fmla="*/ 765313 w 1958008"/>
                <a:gd name="connsiteY2" fmla="*/ 1898374 h 3498574"/>
                <a:gd name="connsiteX3" fmla="*/ 626165 w 1958008"/>
                <a:gd name="connsiteY3" fmla="*/ 1898374 h 3498574"/>
                <a:gd name="connsiteX4" fmla="*/ 556591 w 1958008"/>
                <a:gd name="connsiteY4" fmla="*/ 1977887 h 3498574"/>
                <a:gd name="connsiteX5" fmla="*/ 467139 w 1958008"/>
                <a:gd name="connsiteY5" fmla="*/ 2027582 h 3498574"/>
                <a:gd name="connsiteX6" fmla="*/ 506895 w 1958008"/>
                <a:gd name="connsiteY6" fmla="*/ 1689652 h 3498574"/>
                <a:gd name="connsiteX7" fmla="*/ 586408 w 1958008"/>
                <a:gd name="connsiteY7" fmla="*/ 1610139 h 3498574"/>
                <a:gd name="connsiteX8" fmla="*/ 596348 w 1958008"/>
                <a:gd name="connsiteY8" fmla="*/ 1441174 h 3498574"/>
                <a:gd name="connsiteX9" fmla="*/ 815008 w 1958008"/>
                <a:gd name="connsiteY9" fmla="*/ 0 h 3498574"/>
                <a:gd name="connsiteX10" fmla="*/ 467139 w 1958008"/>
                <a:gd name="connsiteY10" fmla="*/ 159026 h 3498574"/>
                <a:gd name="connsiteX11" fmla="*/ 0 w 1958008"/>
                <a:gd name="connsiteY11" fmla="*/ 1997765 h 3498574"/>
                <a:gd name="connsiteX12" fmla="*/ 139148 w 1958008"/>
                <a:gd name="connsiteY12" fmla="*/ 3011556 h 3498574"/>
                <a:gd name="connsiteX13" fmla="*/ 586408 w 1958008"/>
                <a:gd name="connsiteY13" fmla="*/ 3498574 h 3498574"/>
                <a:gd name="connsiteX14" fmla="*/ 1421295 w 1958008"/>
                <a:gd name="connsiteY14" fmla="*/ 3498574 h 3498574"/>
                <a:gd name="connsiteX15" fmla="*/ 1649895 w 1958008"/>
                <a:gd name="connsiteY15" fmla="*/ 2633869 h 3498574"/>
                <a:gd name="connsiteX16" fmla="*/ 1948069 w 1958008"/>
                <a:gd name="connsiteY16" fmla="*/ 1659835 h 3498574"/>
                <a:gd name="connsiteX17" fmla="*/ 1958008 w 1958008"/>
                <a:gd name="connsiteY17" fmla="*/ 1192695 h 3498574"/>
                <a:gd name="connsiteX18" fmla="*/ 1252330 w 1958008"/>
                <a:gd name="connsiteY18" fmla="*/ 1182756 h 3498574"/>
                <a:gd name="connsiteX19" fmla="*/ 834887 w 1958008"/>
                <a:gd name="connsiteY19" fmla="*/ 1550504 h 349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58008" h="3498574">
                  <a:moveTo>
                    <a:pt x="834887" y="1550504"/>
                  </a:moveTo>
                  <a:lnTo>
                    <a:pt x="765313" y="1898374"/>
                  </a:lnTo>
                  <a:lnTo>
                    <a:pt x="765313" y="1898374"/>
                  </a:lnTo>
                  <a:lnTo>
                    <a:pt x="626165" y="1898374"/>
                  </a:lnTo>
                  <a:lnTo>
                    <a:pt x="556591" y="1977887"/>
                  </a:lnTo>
                  <a:lnTo>
                    <a:pt x="467139" y="2027582"/>
                  </a:lnTo>
                  <a:lnTo>
                    <a:pt x="506895" y="1689652"/>
                  </a:lnTo>
                  <a:lnTo>
                    <a:pt x="586408" y="1610139"/>
                  </a:lnTo>
                  <a:lnTo>
                    <a:pt x="596348" y="1441174"/>
                  </a:lnTo>
                  <a:lnTo>
                    <a:pt x="815008" y="0"/>
                  </a:lnTo>
                  <a:lnTo>
                    <a:pt x="467139" y="159026"/>
                  </a:lnTo>
                  <a:lnTo>
                    <a:pt x="0" y="1997765"/>
                  </a:lnTo>
                  <a:lnTo>
                    <a:pt x="139148" y="3011556"/>
                  </a:lnTo>
                  <a:lnTo>
                    <a:pt x="586408" y="3498574"/>
                  </a:lnTo>
                  <a:lnTo>
                    <a:pt x="1421295" y="3498574"/>
                  </a:lnTo>
                  <a:lnTo>
                    <a:pt x="1649895" y="2633869"/>
                  </a:lnTo>
                  <a:lnTo>
                    <a:pt x="1948069" y="1659835"/>
                  </a:lnTo>
                  <a:lnTo>
                    <a:pt x="1958008" y="1192695"/>
                  </a:lnTo>
                  <a:lnTo>
                    <a:pt x="1252330" y="1182756"/>
                  </a:lnTo>
                  <a:lnTo>
                    <a:pt x="834887" y="15505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 descr="A step by step instructions for making bread&#10;&#10;Description automatically generated">
            <a:extLst>
              <a:ext uri="{FF2B5EF4-FFF2-40B4-BE49-F238E27FC236}">
                <a16:creationId xmlns:a16="http://schemas.microsoft.com/office/drawing/2014/main" id="{7E8D4431-638A-3B69-9181-8853A21293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2969" b="97754" l="52344" r="95801">
                        <a14:foregroundMark x1="64746" y1="52344" x2="64746" y2="52344"/>
                        <a14:foregroundMark x1="67383" y1="43066" x2="58203" y2="49219"/>
                        <a14:foregroundMark x1="56348" y1="50488" x2="53418" y2="56934"/>
                        <a14:foregroundMark x1="53418" y1="56934" x2="53613" y2="60449"/>
                        <a14:foregroundMark x1="74414" y1="69043" x2="90234" y2="51172"/>
                        <a14:foregroundMark x1="90430" y1="51953" x2="91016" y2="59277"/>
                        <a14:foregroundMark x1="91016" y1="59277" x2="87305" y2="66309"/>
                        <a14:foregroundMark x1="87305" y1="66309" x2="83984" y2="69141"/>
                        <a14:foregroundMark x1="95996" y1="55078" x2="95996" y2="55078"/>
                        <a14:foregroundMark x1="93848" y1="81641" x2="93848" y2="81641"/>
                        <a14:foregroundMark x1="87012" y1="89063" x2="87012" y2="89063"/>
                        <a14:foregroundMark x1="80078" y1="94824" x2="80078" y2="94824"/>
                        <a14:foregroundMark x1="65918" y1="95801" x2="65918" y2="95801"/>
                        <a14:foregroundMark x1="52441" y1="90039" x2="52441" y2="90039"/>
                        <a14:foregroundMark x1="62988" y1="97754" x2="62988" y2="97754"/>
                        <a14:foregroundMark x1="93555" y1="84277" x2="93555" y2="84277"/>
                        <a14:foregroundMark x1="92285" y1="85840" x2="92285" y2="85840"/>
                      </a14:backgroundRemoval>
                    </a14:imgEffect>
                  </a14:imgLayer>
                </a14:imgProps>
              </a:ext>
            </a:extLst>
          </a:blip>
          <a:srcRect l="50974" t="41304"/>
          <a:stretch/>
        </p:blipFill>
        <p:spPr>
          <a:xfrm>
            <a:off x="1849371" y="4288688"/>
            <a:ext cx="1802567" cy="2158101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E2923CE0-791C-AA68-D295-D6E291F4FD40}"/>
              </a:ext>
            </a:extLst>
          </p:cNvPr>
          <p:cNvSpPr/>
          <p:nvPr/>
        </p:nvSpPr>
        <p:spPr>
          <a:xfrm>
            <a:off x="2599315" y="2823360"/>
            <a:ext cx="277302" cy="1465328"/>
          </a:xfrm>
          <a:custGeom>
            <a:avLst/>
            <a:gdLst>
              <a:gd name="connsiteX0" fmla="*/ 0 w 218185"/>
              <a:gd name="connsiteY0" fmla="*/ 0 h 1152939"/>
              <a:gd name="connsiteX1" fmla="*/ 188843 w 218185"/>
              <a:gd name="connsiteY1" fmla="*/ 258417 h 1152939"/>
              <a:gd name="connsiteX2" fmla="*/ 208722 w 218185"/>
              <a:gd name="connsiteY2" fmla="*/ 665922 h 1152939"/>
              <a:gd name="connsiteX3" fmla="*/ 99391 w 218185"/>
              <a:gd name="connsiteY3" fmla="*/ 1152939 h 115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85" h="1152939">
                <a:moveTo>
                  <a:pt x="0" y="0"/>
                </a:moveTo>
                <a:cubicBezTo>
                  <a:pt x="77028" y="73715"/>
                  <a:pt x="154056" y="147430"/>
                  <a:pt x="188843" y="258417"/>
                </a:cubicBezTo>
                <a:cubicBezTo>
                  <a:pt x="223630" y="369404"/>
                  <a:pt x="223631" y="516835"/>
                  <a:pt x="208722" y="665922"/>
                </a:cubicBezTo>
                <a:cubicBezTo>
                  <a:pt x="193813" y="815009"/>
                  <a:pt x="146602" y="983974"/>
                  <a:pt x="99391" y="1152939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4B53D66-F8AC-6A1D-8F97-6BCAD4FA028A}"/>
              </a:ext>
            </a:extLst>
          </p:cNvPr>
          <p:cNvSpPr/>
          <p:nvPr/>
        </p:nvSpPr>
        <p:spPr>
          <a:xfrm rot="791197">
            <a:off x="1114005" y="3150618"/>
            <a:ext cx="1239173" cy="1137323"/>
          </a:xfrm>
          <a:custGeom>
            <a:avLst/>
            <a:gdLst>
              <a:gd name="connsiteX0" fmla="*/ 0 w 1451113"/>
              <a:gd name="connsiteY0" fmla="*/ 0 h 1331843"/>
              <a:gd name="connsiteX1" fmla="*/ 347870 w 1451113"/>
              <a:gd name="connsiteY1" fmla="*/ 159026 h 1331843"/>
              <a:gd name="connsiteX2" fmla="*/ 516835 w 1451113"/>
              <a:gd name="connsiteY2" fmla="*/ 834887 h 1331843"/>
              <a:gd name="connsiteX3" fmla="*/ 178905 w 1451113"/>
              <a:gd name="connsiteY3" fmla="*/ 685800 h 1331843"/>
              <a:gd name="connsiteX4" fmla="*/ 397566 w 1451113"/>
              <a:gd name="connsiteY4" fmla="*/ 487017 h 1331843"/>
              <a:gd name="connsiteX5" fmla="*/ 844827 w 1451113"/>
              <a:gd name="connsiteY5" fmla="*/ 606287 h 1331843"/>
              <a:gd name="connsiteX6" fmla="*/ 1451113 w 1451113"/>
              <a:gd name="connsiteY6" fmla="*/ 1331843 h 13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1113" h="1331843">
                <a:moveTo>
                  <a:pt x="0" y="0"/>
                </a:moveTo>
                <a:cubicBezTo>
                  <a:pt x="130865" y="9939"/>
                  <a:pt x="261731" y="19878"/>
                  <a:pt x="347870" y="159026"/>
                </a:cubicBezTo>
                <a:cubicBezTo>
                  <a:pt x="434009" y="298174"/>
                  <a:pt x="544996" y="747091"/>
                  <a:pt x="516835" y="834887"/>
                </a:cubicBezTo>
                <a:cubicBezTo>
                  <a:pt x="488674" y="922683"/>
                  <a:pt x="198783" y="743778"/>
                  <a:pt x="178905" y="685800"/>
                </a:cubicBezTo>
                <a:cubicBezTo>
                  <a:pt x="159027" y="627822"/>
                  <a:pt x="286579" y="500269"/>
                  <a:pt x="397566" y="487017"/>
                </a:cubicBezTo>
                <a:cubicBezTo>
                  <a:pt x="508553" y="473765"/>
                  <a:pt x="669236" y="465483"/>
                  <a:pt x="844827" y="606287"/>
                </a:cubicBezTo>
                <a:cubicBezTo>
                  <a:pt x="1020418" y="747091"/>
                  <a:pt x="1350065" y="1192695"/>
                  <a:pt x="1451113" y="1331843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3C891D3-1DA0-6A9C-1549-938D9CA4C3C0}"/>
              </a:ext>
            </a:extLst>
          </p:cNvPr>
          <p:cNvSpPr/>
          <p:nvPr/>
        </p:nvSpPr>
        <p:spPr>
          <a:xfrm>
            <a:off x="3130825" y="2733261"/>
            <a:ext cx="934279" cy="1540565"/>
          </a:xfrm>
          <a:custGeom>
            <a:avLst/>
            <a:gdLst>
              <a:gd name="connsiteX0" fmla="*/ 934279 w 934279"/>
              <a:gd name="connsiteY0" fmla="*/ 0 h 1540565"/>
              <a:gd name="connsiteX1" fmla="*/ 556592 w 934279"/>
              <a:gd name="connsiteY1" fmla="*/ 318052 h 1540565"/>
              <a:gd name="connsiteX2" fmla="*/ 258418 w 934279"/>
              <a:gd name="connsiteY2" fmla="*/ 755374 h 1540565"/>
              <a:gd name="connsiteX3" fmla="*/ 318053 w 934279"/>
              <a:gd name="connsiteY3" fmla="*/ 1003852 h 1540565"/>
              <a:gd name="connsiteX4" fmla="*/ 477079 w 934279"/>
              <a:gd name="connsiteY4" fmla="*/ 983974 h 1540565"/>
              <a:gd name="connsiteX5" fmla="*/ 417444 w 934279"/>
              <a:gd name="connsiteY5" fmla="*/ 765313 h 1540565"/>
              <a:gd name="connsiteX6" fmla="*/ 218661 w 934279"/>
              <a:gd name="connsiteY6" fmla="*/ 745435 h 1540565"/>
              <a:gd name="connsiteX7" fmla="*/ 79513 w 934279"/>
              <a:gd name="connsiteY7" fmla="*/ 914400 h 1540565"/>
              <a:gd name="connsiteX8" fmla="*/ 0 w 934279"/>
              <a:gd name="connsiteY8" fmla="*/ 1540565 h 1540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4279" h="1540565">
                <a:moveTo>
                  <a:pt x="934279" y="0"/>
                </a:moveTo>
                <a:cubicBezTo>
                  <a:pt x="801757" y="96078"/>
                  <a:pt x="669235" y="192156"/>
                  <a:pt x="556592" y="318052"/>
                </a:cubicBezTo>
                <a:cubicBezTo>
                  <a:pt x="443949" y="443948"/>
                  <a:pt x="298174" y="641074"/>
                  <a:pt x="258418" y="755374"/>
                </a:cubicBezTo>
                <a:cubicBezTo>
                  <a:pt x="218662" y="869674"/>
                  <a:pt x="281610" y="965752"/>
                  <a:pt x="318053" y="1003852"/>
                </a:cubicBezTo>
                <a:cubicBezTo>
                  <a:pt x="354496" y="1041952"/>
                  <a:pt x="460514" y="1023731"/>
                  <a:pt x="477079" y="983974"/>
                </a:cubicBezTo>
                <a:cubicBezTo>
                  <a:pt x="493644" y="944218"/>
                  <a:pt x="460514" y="805069"/>
                  <a:pt x="417444" y="765313"/>
                </a:cubicBezTo>
                <a:cubicBezTo>
                  <a:pt x="374374" y="725557"/>
                  <a:pt x="274983" y="720587"/>
                  <a:pt x="218661" y="745435"/>
                </a:cubicBezTo>
                <a:cubicBezTo>
                  <a:pt x="162339" y="770283"/>
                  <a:pt x="115956" y="781878"/>
                  <a:pt x="79513" y="914400"/>
                </a:cubicBezTo>
                <a:cubicBezTo>
                  <a:pt x="43070" y="1046922"/>
                  <a:pt x="21535" y="1293743"/>
                  <a:pt x="0" y="1540565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FE8E5A-980B-F1A0-5A07-DB382AB50FE9}"/>
              </a:ext>
            </a:extLst>
          </p:cNvPr>
          <p:cNvSpPr/>
          <p:nvPr/>
        </p:nvSpPr>
        <p:spPr>
          <a:xfrm>
            <a:off x="1242391" y="4204253"/>
            <a:ext cx="2936625" cy="23158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F2EE8618-3CB6-7857-7612-4BD2464A425A}"/>
              </a:ext>
            </a:extLst>
          </p:cNvPr>
          <p:cNvSpPr/>
          <p:nvPr/>
        </p:nvSpPr>
        <p:spPr>
          <a:xfrm>
            <a:off x="4253948" y="4949688"/>
            <a:ext cx="1500809" cy="487018"/>
          </a:xfrm>
          <a:custGeom>
            <a:avLst/>
            <a:gdLst>
              <a:gd name="connsiteX0" fmla="*/ 0 w 2961861"/>
              <a:gd name="connsiteY0" fmla="*/ 487018 h 487018"/>
              <a:gd name="connsiteX1" fmla="*/ 1461052 w 2961861"/>
              <a:gd name="connsiteY1" fmla="*/ 79513 h 487018"/>
              <a:gd name="connsiteX2" fmla="*/ 2961861 w 2961861"/>
              <a:gd name="connsiteY2" fmla="*/ 0 h 48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1861" h="487018">
                <a:moveTo>
                  <a:pt x="0" y="487018"/>
                </a:moveTo>
                <a:cubicBezTo>
                  <a:pt x="483704" y="323850"/>
                  <a:pt x="967409" y="160683"/>
                  <a:pt x="1461052" y="79513"/>
                </a:cubicBezTo>
                <a:cubicBezTo>
                  <a:pt x="1954696" y="-1657"/>
                  <a:pt x="2673626" y="9939"/>
                  <a:pt x="2961861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B3465F-DF5D-4F21-111D-2168CF0C9BFA}"/>
              </a:ext>
            </a:extLst>
          </p:cNvPr>
          <p:cNvSpPr txBox="1"/>
          <p:nvPr/>
        </p:nvSpPr>
        <p:spPr>
          <a:xfrm>
            <a:off x="5756523" y="4716625"/>
            <a:ext cx="136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Function	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F9ED494-85B7-FA20-8E16-3D0BCF4D3163}"/>
              </a:ext>
            </a:extLst>
          </p:cNvPr>
          <p:cNvSpPr/>
          <p:nvPr/>
        </p:nvSpPr>
        <p:spPr>
          <a:xfrm>
            <a:off x="129208" y="1729754"/>
            <a:ext cx="5449900" cy="1417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F9F864F8-4FB0-44C9-1D4A-39ADF1CC64CF}"/>
              </a:ext>
            </a:extLst>
          </p:cNvPr>
          <p:cNvSpPr/>
          <p:nvPr/>
        </p:nvSpPr>
        <p:spPr>
          <a:xfrm>
            <a:off x="5618588" y="1951728"/>
            <a:ext cx="1500809" cy="487018"/>
          </a:xfrm>
          <a:custGeom>
            <a:avLst/>
            <a:gdLst>
              <a:gd name="connsiteX0" fmla="*/ 0 w 2961861"/>
              <a:gd name="connsiteY0" fmla="*/ 487018 h 487018"/>
              <a:gd name="connsiteX1" fmla="*/ 1461052 w 2961861"/>
              <a:gd name="connsiteY1" fmla="*/ 79513 h 487018"/>
              <a:gd name="connsiteX2" fmla="*/ 2961861 w 2961861"/>
              <a:gd name="connsiteY2" fmla="*/ 0 h 48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1861" h="487018">
                <a:moveTo>
                  <a:pt x="0" y="487018"/>
                </a:moveTo>
                <a:cubicBezTo>
                  <a:pt x="483704" y="323850"/>
                  <a:pt x="967409" y="160683"/>
                  <a:pt x="1461052" y="79513"/>
                </a:cubicBezTo>
                <a:cubicBezTo>
                  <a:pt x="1954696" y="-1657"/>
                  <a:pt x="2673626" y="9939"/>
                  <a:pt x="2961861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4F3D77-BD0F-4799-1A51-F9B401BB9D28}"/>
              </a:ext>
            </a:extLst>
          </p:cNvPr>
          <p:cNvSpPr txBox="1"/>
          <p:nvPr/>
        </p:nvSpPr>
        <p:spPr>
          <a:xfrm>
            <a:off x="7119397" y="1720895"/>
            <a:ext cx="1757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Parameters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AC7FB8-6DE8-0D71-0FB8-1C1954D8892D}"/>
              </a:ext>
            </a:extLst>
          </p:cNvPr>
          <p:cNvCxnSpPr/>
          <p:nvPr/>
        </p:nvCxnSpPr>
        <p:spPr>
          <a:xfrm>
            <a:off x="5980936" y="2013207"/>
            <a:ext cx="0" cy="44183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A2FE059E-4FAF-A629-6AB6-0B112929D044}"/>
              </a:ext>
            </a:extLst>
          </p:cNvPr>
          <p:cNvSpPr/>
          <p:nvPr/>
        </p:nvSpPr>
        <p:spPr>
          <a:xfrm>
            <a:off x="6162342" y="2112599"/>
            <a:ext cx="5724939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sum(x, y, z)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6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k = "a"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sum(x, y, z, k)</a:t>
            </a:r>
          </a:p>
          <a:p>
            <a:r>
              <a:rPr lang="en-US" dirty="0">
                <a:solidFill>
                  <a:srgbClr val="6C99BB"/>
                </a:solidFill>
                <a:latin typeface="Monaco" pitchFamily="2" charset="77"/>
              </a:rPr>
              <a:t>Error in sum(x, y, z, k) : invalid 'type' (character) of argument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97FD34-BBEA-1C39-AE7B-E1B8312E645E}"/>
              </a:ext>
            </a:extLst>
          </p:cNvPr>
          <p:cNvSpPr txBox="1"/>
          <p:nvPr/>
        </p:nvSpPr>
        <p:spPr>
          <a:xfrm>
            <a:off x="3265753" y="1205698"/>
            <a:ext cx="5660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Set of instructions to perform operations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07B61D95-9987-120A-4429-A4AF591B8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5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2" grpId="0" animBg="1"/>
      <p:bldP spid="22" grpId="1" animBg="1"/>
      <p:bldP spid="23" grpId="0"/>
      <p:bldP spid="23" grpId="1"/>
      <p:bldP spid="24" grpId="0" animBg="1"/>
      <p:bldP spid="25" grpId="0" animBg="1"/>
      <p:bldP spid="25" grpId="1" animBg="1"/>
      <p:bldP spid="26" grpId="0"/>
      <p:bldP spid="26" grpId="1"/>
      <p:bldP spid="28" grpId="0" build="p" animBg="1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4035B0-7FD9-ECF8-31EA-D939BA79BA8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28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9FE06-B5F3-DDBB-A4CB-67466A1AA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6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7BAB-8778-3946-308C-BE2206DC8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quest: Packages</a:t>
            </a:r>
          </a:p>
        </p:txBody>
      </p:sp>
      <p:pic>
        <p:nvPicPr>
          <p:cNvPr id="5" name="Content Placeholder 4" descr="A cell phone with many icons&#10;&#10;Description automatically generated">
            <a:extLst>
              <a:ext uri="{FF2B5EF4-FFF2-40B4-BE49-F238E27FC236}">
                <a16:creationId xmlns:a16="http://schemas.microsoft.com/office/drawing/2014/main" id="{6C84DD47-D95E-1094-6761-1467DF7A3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5508" l="9961" r="89844">
                        <a14:foregroundMark x1="30957" y1="8301" x2="30957" y2="8301"/>
                        <a14:foregroundMark x1="34863" y1="92773" x2="34863" y2="92773"/>
                        <a14:foregroundMark x1="31643" y1="93090" x2="43080" y2="94588"/>
                        <a14:foregroundMark x1="58682" y1="94575" x2="68557" y2="93501"/>
                        <a14:foregroundMark x1="27344" y1="14258" x2="27344" y2="14258"/>
                        <a14:foregroundMark x1="27539" y1="25391" x2="27539" y2="25391"/>
                        <a14:foregroundMark x1="27539" y1="25000" x2="27539" y2="25000"/>
                        <a14:foregroundMark x1="27344" y1="37500" x2="27344" y2="37500"/>
                        <a14:foregroundMark x1="27637" y1="35059" x2="28027" y2="37891"/>
                        <a14:foregroundMark x1="27734" y1="71875" x2="28320" y2="78613"/>
                        <a14:foregroundMark x1="27734" y1="82031" x2="28223" y2="90820"/>
                        <a14:foregroundMark x1="29068" y1="92901" x2="31543" y2="94043"/>
                        <a14:foregroundMark x1="69434" y1="93750" x2="69434" y2="93750"/>
                        <a14:foregroundMark x1="69922" y1="93652" x2="69922" y2="93652"/>
                        <a14:foregroundMark x1="70508" y1="92773" x2="70508" y2="92773"/>
                        <a14:foregroundMark x1="70410" y1="93262" x2="70410" y2="93262"/>
                        <a14:foregroundMark x1="70508" y1="92480" x2="70508" y2="92773"/>
                        <a14:backgroundMark x1="25293" y1="93457" x2="25293" y2="93457"/>
                        <a14:backgroundMark x1="26660" y1="91699" x2="25293" y2="91895"/>
                        <a14:backgroundMark x1="45313" y1="95508" x2="52930" y2="95508"/>
                        <a14:backgroundMark x1="72559" y1="92773" x2="72949" y2="93457"/>
                        <a14:backgroundMark x1="72949" y1="93750" x2="72070" y2="95801"/>
                        <a14:backgroundMark x1="72754" y1="93066" x2="71387" y2="95508"/>
                        <a14:backgroundMark x1="27051" y1="92480" x2="27284" y2="92798"/>
                        <a14:backgroundMark x1="31028" y1="94629" x2="32813" y2="95801"/>
                        <a14:backgroundMark x1="26563" y1="91699" x2="27633" y2="92401"/>
                        <a14:backgroundMark x1="70661" y1="93750" x2="68262" y2="96094"/>
                        <a14:backgroundMark x1="71160" y1="93262" x2="70661" y2="93750"/>
                        <a14:backgroundMark x1="71961" y1="92480" x2="71160" y2="93262"/>
                        <a14:backgroundMark x1="72461" y1="91992" x2="71961" y2="92480"/>
                        <a14:backgroundMark x1="50977" y1="95996" x2="52734" y2="95801"/>
                        <a14:backgroundMark x1="42383" y1="95703" x2="53320" y2="95410"/>
                        <a14:backgroundMark x1="53320" y1="95410" x2="58008" y2="95605"/>
                        <a14:backgroundMark x1="26367" y1="93945" x2="28613" y2="95313"/>
                        <a14:backgroundMark x1="26563" y1="92969" x2="29785" y2="95605"/>
                      </a14:backgroundRemoval>
                    </a14:imgEffect>
                  </a14:imgLayer>
                </a14:imgProps>
              </a:ext>
            </a:extLst>
          </a:blip>
          <a:srcRect l="25127" t="4785" r="25252" b="3741"/>
          <a:stretch/>
        </p:blipFill>
        <p:spPr>
          <a:xfrm>
            <a:off x="1258760" y="2053148"/>
            <a:ext cx="2159214" cy="3980330"/>
          </a:xfr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40884BAF-8134-B06D-F33B-3F5D91DB8A3F}"/>
              </a:ext>
            </a:extLst>
          </p:cNvPr>
          <p:cNvSpPr/>
          <p:nvPr/>
        </p:nvSpPr>
        <p:spPr>
          <a:xfrm>
            <a:off x="2983826" y="2527210"/>
            <a:ext cx="831273" cy="252778"/>
          </a:xfrm>
          <a:custGeom>
            <a:avLst/>
            <a:gdLst>
              <a:gd name="connsiteX0" fmla="*/ 0 w 831273"/>
              <a:gd name="connsiteY0" fmla="*/ 252778 h 252778"/>
              <a:gd name="connsiteX1" fmla="*/ 218209 w 831273"/>
              <a:gd name="connsiteY1" fmla="*/ 65742 h 252778"/>
              <a:gd name="connsiteX2" fmla="*/ 529937 w 831273"/>
              <a:gd name="connsiteY2" fmla="*/ 3396 h 252778"/>
              <a:gd name="connsiteX3" fmla="*/ 831273 w 831273"/>
              <a:gd name="connsiteY3" fmla="*/ 13787 h 25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1273" h="252778">
                <a:moveTo>
                  <a:pt x="0" y="252778"/>
                </a:moveTo>
                <a:cubicBezTo>
                  <a:pt x="64943" y="180042"/>
                  <a:pt x="129886" y="107306"/>
                  <a:pt x="218209" y="65742"/>
                </a:cubicBezTo>
                <a:cubicBezTo>
                  <a:pt x="306532" y="24178"/>
                  <a:pt x="427760" y="12055"/>
                  <a:pt x="529937" y="3396"/>
                </a:cubicBezTo>
                <a:cubicBezTo>
                  <a:pt x="632114" y="-5263"/>
                  <a:pt x="731693" y="4262"/>
                  <a:pt x="831273" y="13787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FF09A9F-8ED6-D946-F0E3-19336A60807B}"/>
              </a:ext>
            </a:extLst>
          </p:cNvPr>
          <p:cNvSpPr/>
          <p:nvPr/>
        </p:nvSpPr>
        <p:spPr>
          <a:xfrm>
            <a:off x="2568190" y="3600115"/>
            <a:ext cx="1246909" cy="354046"/>
          </a:xfrm>
          <a:custGeom>
            <a:avLst/>
            <a:gdLst>
              <a:gd name="connsiteX0" fmla="*/ 0 w 1246909"/>
              <a:gd name="connsiteY0" fmla="*/ 354046 h 354046"/>
              <a:gd name="connsiteX1" fmla="*/ 166254 w 1246909"/>
              <a:gd name="connsiteY1" fmla="*/ 208573 h 354046"/>
              <a:gd name="connsiteX2" fmla="*/ 706582 w 1246909"/>
              <a:gd name="connsiteY2" fmla="*/ 31928 h 354046"/>
              <a:gd name="connsiteX3" fmla="*/ 1246909 w 1246909"/>
              <a:gd name="connsiteY3" fmla="*/ 755 h 354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6909" h="354046">
                <a:moveTo>
                  <a:pt x="0" y="354046"/>
                </a:moveTo>
                <a:cubicBezTo>
                  <a:pt x="24245" y="308152"/>
                  <a:pt x="48490" y="262259"/>
                  <a:pt x="166254" y="208573"/>
                </a:cubicBezTo>
                <a:cubicBezTo>
                  <a:pt x="284018" y="154887"/>
                  <a:pt x="526473" y="66564"/>
                  <a:pt x="706582" y="31928"/>
                </a:cubicBezTo>
                <a:cubicBezTo>
                  <a:pt x="886691" y="-2708"/>
                  <a:pt x="1066800" y="-977"/>
                  <a:pt x="1246909" y="755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5C87010-5CDB-4896-61B1-F55F002AB93F}"/>
              </a:ext>
            </a:extLst>
          </p:cNvPr>
          <p:cNvSpPr/>
          <p:nvPr/>
        </p:nvSpPr>
        <p:spPr>
          <a:xfrm>
            <a:off x="1061508" y="3973789"/>
            <a:ext cx="675409" cy="281708"/>
          </a:xfrm>
          <a:custGeom>
            <a:avLst/>
            <a:gdLst>
              <a:gd name="connsiteX0" fmla="*/ 675409 w 675409"/>
              <a:gd name="connsiteY0" fmla="*/ 281708 h 281708"/>
              <a:gd name="connsiteX1" fmla="*/ 457200 w 675409"/>
              <a:gd name="connsiteY1" fmla="*/ 84281 h 281708"/>
              <a:gd name="connsiteX2" fmla="*/ 103909 w 675409"/>
              <a:gd name="connsiteY2" fmla="*/ 11544 h 281708"/>
              <a:gd name="connsiteX3" fmla="*/ 0 w 675409"/>
              <a:gd name="connsiteY3" fmla="*/ 1154 h 281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5409" h="281708">
                <a:moveTo>
                  <a:pt x="675409" y="281708"/>
                </a:moveTo>
                <a:cubicBezTo>
                  <a:pt x="613929" y="205508"/>
                  <a:pt x="552450" y="129308"/>
                  <a:pt x="457200" y="84281"/>
                </a:cubicBezTo>
                <a:cubicBezTo>
                  <a:pt x="361950" y="39254"/>
                  <a:pt x="180109" y="25398"/>
                  <a:pt x="103909" y="11544"/>
                </a:cubicBezTo>
                <a:cubicBezTo>
                  <a:pt x="27709" y="-2310"/>
                  <a:pt x="13854" y="-578"/>
                  <a:pt x="0" y="1154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B5F66C-8441-F909-4372-DA31432D4975}"/>
              </a:ext>
            </a:extLst>
          </p:cNvPr>
          <p:cNvSpPr txBox="1"/>
          <p:nvPr/>
        </p:nvSpPr>
        <p:spPr>
          <a:xfrm>
            <a:off x="3726876" y="2204044"/>
            <a:ext cx="11769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Check </a:t>
            </a:r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directions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7DAFC-699E-D16E-0465-C752603AE506}"/>
              </a:ext>
            </a:extLst>
          </p:cNvPr>
          <p:cNvSpPr txBox="1"/>
          <p:nvPr/>
        </p:nvSpPr>
        <p:spPr>
          <a:xfrm>
            <a:off x="3726876" y="3278092"/>
            <a:ext cx="1494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Play</a:t>
            </a:r>
          </a:p>
          <a:p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Pokemon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Go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C1CE7-4ADE-3707-884D-7E4062EDA5A5}"/>
              </a:ext>
            </a:extLst>
          </p:cNvPr>
          <p:cNvSpPr txBox="1"/>
          <p:nvPr/>
        </p:nvSpPr>
        <p:spPr>
          <a:xfrm>
            <a:off x="72737" y="3650623"/>
            <a:ext cx="1061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Make a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to-do list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C6F6AE1-CEC1-7801-7265-EAA1BF358F14}"/>
              </a:ext>
            </a:extLst>
          </p:cNvPr>
          <p:cNvCxnSpPr>
            <a:cxnSpLocks/>
          </p:cNvCxnSpPr>
          <p:nvPr/>
        </p:nvCxnSpPr>
        <p:spPr>
          <a:xfrm>
            <a:off x="5591099" y="1399346"/>
            <a:ext cx="0" cy="5152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8191AFB-59EE-FB55-F234-38D0804F1A8F}"/>
              </a:ext>
            </a:extLst>
          </p:cNvPr>
          <p:cNvSpPr/>
          <p:nvPr/>
        </p:nvSpPr>
        <p:spPr>
          <a:xfrm>
            <a:off x="5794467" y="2053148"/>
            <a:ext cx="6233484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install.packages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dplyr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library(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dplyr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CA" dirty="0">
                <a:solidFill>
                  <a:srgbClr val="CD7832"/>
                </a:solidFill>
                <a:latin typeface="Monaco" pitchFamily="2" charset="77"/>
              </a:rPr>
              <a:t>ls("</a:t>
            </a:r>
            <a:r>
              <a:rPr lang="en-CA" dirty="0" err="1">
                <a:solidFill>
                  <a:srgbClr val="CD7832"/>
                </a:solidFill>
                <a:latin typeface="Monaco" pitchFamily="2" charset="77"/>
              </a:rPr>
              <a:t>package:dplyr</a:t>
            </a:r>
            <a:r>
              <a:rPr lang="en-CA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[1] "%&gt;%"        "across"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add_count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</a:t>
            </a:r>
            <a:br>
              <a:rPr lang="en-US" dirty="0">
                <a:solidFill>
                  <a:schemeClr val="bg1"/>
                </a:solidFill>
                <a:latin typeface="Monaco" pitchFamily="2" charset="77"/>
              </a:rPr>
            </a:b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[4]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add_count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_"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add_row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add_rownames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        [7]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add_tally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add_tally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_"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all_equal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”...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1B7DD3B9-7660-9B39-82B6-2E3F9DDA193D}"/>
              </a:ext>
            </a:extLst>
          </p:cNvPr>
          <p:cNvSpPr/>
          <p:nvPr/>
        </p:nvSpPr>
        <p:spPr>
          <a:xfrm>
            <a:off x="1236518" y="2552438"/>
            <a:ext cx="841664" cy="284280"/>
          </a:xfrm>
          <a:custGeom>
            <a:avLst/>
            <a:gdLst>
              <a:gd name="connsiteX0" fmla="*/ 841664 w 841664"/>
              <a:gd name="connsiteY0" fmla="*/ 284280 h 284280"/>
              <a:gd name="connsiteX1" fmla="*/ 550718 w 841664"/>
              <a:gd name="connsiteY1" fmla="*/ 118026 h 284280"/>
              <a:gd name="connsiteX2" fmla="*/ 207818 w 841664"/>
              <a:gd name="connsiteY2" fmla="*/ 14117 h 284280"/>
              <a:gd name="connsiteX3" fmla="*/ 0 w 841664"/>
              <a:gd name="connsiteY3" fmla="*/ 3726 h 2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664" h="284280">
                <a:moveTo>
                  <a:pt x="841664" y="284280"/>
                </a:moveTo>
                <a:cubicBezTo>
                  <a:pt x="749011" y="223666"/>
                  <a:pt x="656359" y="163053"/>
                  <a:pt x="550718" y="118026"/>
                </a:cubicBezTo>
                <a:cubicBezTo>
                  <a:pt x="445077" y="72999"/>
                  <a:pt x="299604" y="33167"/>
                  <a:pt x="207818" y="14117"/>
                </a:cubicBezTo>
                <a:cubicBezTo>
                  <a:pt x="116032" y="-4933"/>
                  <a:pt x="58016" y="-604"/>
                  <a:pt x="0" y="3726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7F418E-4270-62AF-454C-401C083567CC}"/>
              </a:ext>
            </a:extLst>
          </p:cNvPr>
          <p:cNvSpPr txBox="1"/>
          <p:nvPr/>
        </p:nvSpPr>
        <p:spPr>
          <a:xfrm>
            <a:off x="121046" y="2237880"/>
            <a:ext cx="1188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Check the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weather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AA37214-83DB-2C7E-003A-1A8315DD9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  <p:bldP spid="11" grpId="0"/>
      <p:bldP spid="13" grpId="0" build="p" animBg="1"/>
      <p:bldP spid="15" grpId="0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CD14D-43AD-00C4-5909-ACA2006F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66B4A-8CAC-1CA9-C3C6-26D1169B4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121017"/>
          </a:xfrm>
        </p:spPr>
        <p:txBody>
          <a:bodyPr/>
          <a:lstStyle/>
          <a:p>
            <a:r>
              <a:rPr lang="en-US" dirty="0"/>
              <a:t>Vectors</a:t>
            </a:r>
          </a:p>
          <a:p>
            <a:pPr lvl="1"/>
            <a:r>
              <a:rPr lang="en-US" dirty="0"/>
              <a:t>1-D array of elements</a:t>
            </a:r>
          </a:p>
          <a:p>
            <a:pPr lvl="1"/>
            <a:r>
              <a:rPr lang="en-US" dirty="0"/>
              <a:t>All elements have to be of the same type (e.g., numeric, character, etc.)</a:t>
            </a:r>
          </a:p>
          <a:p>
            <a:r>
              <a:rPr lang="en-US" dirty="0"/>
              <a:t>Matrix</a:t>
            </a:r>
          </a:p>
          <a:p>
            <a:pPr lvl="1"/>
            <a:r>
              <a:rPr lang="en-US" dirty="0"/>
              <a:t>2-D </a:t>
            </a:r>
          </a:p>
          <a:p>
            <a:pPr lvl="1"/>
            <a:r>
              <a:rPr lang="en-US" dirty="0"/>
              <a:t>All elements have to be of the same type (e.g., numeric, character, etc.)</a:t>
            </a:r>
          </a:p>
          <a:p>
            <a:r>
              <a:rPr lang="en-US" dirty="0"/>
              <a:t>Data frames</a:t>
            </a:r>
          </a:p>
          <a:p>
            <a:pPr lvl="1"/>
            <a:r>
              <a:rPr lang="en-US" dirty="0"/>
              <a:t>Like a matrix, but </a:t>
            </a:r>
          </a:p>
          <a:p>
            <a:r>
              <a:rPr lang="en-US" dirty="0"/>
              <a:t>List</a:t>
            </a:r>
          </a:p>
          <a:p>
            <a:pPr lvl="1"/>
            <a:r>
              <a:rPr lang="en-US" dirty="0"/>
              <a:t>No restrictions on data types</a:t>
            </a:r>
          </a:p>
          <a:p>
            <a:pPr lvl="1"/>
            <a:r>
              <a:rPr lang="en-US" dirty="0"/>
              <a:t>No restrictions on dimensions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45468-BEB3-EE0D-C2B3-FCE8B1231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3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4C9160-E54A-84D4-95BB-01D3E33E7AB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08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73C33-BA82-2E79-00D8-4086B8EC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scripts</a:t>
            </a:r>
          </a:p>
        </p:txBody>
      </p:sp>
      <p:pic>
        <p:nvPicPr>
          <p:cNvPr id="6" name="Content Placeholder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C6CF808A-E624-D3FC-C04E-2E8E981BB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000" y="1524000"/>
            <a:ext cx="3810000" cy="3810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68680-55F7-9235-672C-CBE80D88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EB613-216F-1809-89CA-6C1BBBD658B7}"/>
              </a:ext>
            </a:extLst>
          </p:cNvPr>
          <p:cNvSpPr txBox="1"/>
          <p:nvPr/>
        </p:nvSpPr>
        <p:spPr>
          <a:xfrm>
            <a:off x="2435353" y="5692425"/>
            <a:ext cx="73420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github.com</a:t>
            </a:r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mrinmayik</a:t>
            </a:r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IntroToR</a:t>
            </a:r>
            <a:endParaRPr lang="en-US" sz="3200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800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94D0D-AB6B-4B33-966E-9531683C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experiment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D34BD-FD8C-3F2C-B79A-3CDE640A9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D556BE-9D1F-6192-703E-D5B981147DE2}"/>
              </a:ext>
            </a:extLst>
          </p:cNvPr>
          <p:cNvSpPr txBox="1"/>
          <p:nvPr/>
        </p:nvSpPr>
        <p:spPr>
          <a:xfrm>
            <a:off x="300346" y="1382775"/>
            <a:ext cx="2794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Press “B” for Old</a:t>
            </a:r>
          </a:p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Press “N” for New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2E6C93-28F5-1845-146D-C03FE5245E13}"/>
              </a:ext>
            </a:extLst>
          </p:cNvPr>
          <p:cNvSpPr/>
          <p:nvPr/>
        </p:nvSpPr>
        <p:spPr>
          <a:xfrm>
            <a:off x="589313" y="2317113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Respect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7DE34-1955-F354-A12A-764F837BF379}"/>
              </a:ext>
            </a:extLst>
          </p:cNvPr>
          <p:cNvSpPr/>
          <p:nvPr/>
        </p:nvSpPr>
        <p:spPr>
          <a:xfrm>
            <a:off x="854528" y="3074856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Dog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2DA98B-FB3E-B67B-AF2D-89F4BE1D3F5F}"/>
              </a:ext>
            </a:extLst>
          </p:cNvPr>
          <p:cNvSpPr/>
          <p:nvPr/>
        </p:nvSpPr>
        <p:spPr>
          <a:xfrm>
            <a:off x="1119743" y="3844474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Freedom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E69BB9-3A8A-B361-6224-88D4870C7393}"/>
              </a:ext>
            </a:extLst>
          </p:cNvPr>
          <p:cNvSpPr/>
          <p:nvPr/>
        </p:nvSpPr>
        <p:spPr>
          <a:xfrm>
            <a:off x="1432461" y="4602217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Creativity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7F9AC1-537D-24B3-7387-BBCB17835533}"/>
              </a:ext>
            </a:extLst>
          </p:cNvPr>
          <p:cNvSpPr/>
          <p:nvPr/>
        </p:nvSpPr>
        <p:spPr>
          <a:xfrm>
            <a:off x="1697676" y="5371835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Lamp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3B1C7E-C8E9-E264-E9D6-2D0B2F8EF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051" y="2035861"/>
            <a:ext cx="7472311" cy="378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5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0" grpId="0" animBg="1"/>
      <p:bldP spid="13" grpId="0" animBg="1"/>
      <p:bldP spid="16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F77C8-EF8C-6D19-68B9-345E9E45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68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AD7E-EE52-FC94-8831-8C39EBA87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CC3F8B-6666-555B-BA18-D58FE390624C}"/>
              </a:ext>
            </a:extLst>
          </p:cNvPr>
          <p:cNvSpPr/>
          <p:nvPr/>
        </p:nvSpPr>
        <p:spPr>
          <a:xfrm>
            <a:off x="2105826" y="2047144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= 3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95877C5-653F-F809-D410-4759712D2C4D}"/>
              </a:ext>
            </a:extLst>
          </p:cNvPr>
          <p:cNvCxnSpPr>
            <a:stCxn id="5" idx="2"/>
          </p:cNvCxnSpPr>
          <p:nvPr/>
        </p:nvCxnSpPr>
        <p:spPr>
          <a:xfrm>
            <a:off x="2965561" y="2762761"/>
            <a:ext cx="0" cy="4273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Diamond 7">
            <a:extLst>
              <a:ext uri="{FF2B5EF4-FFF2-40B4-BE49-F238E27FC236}">
                <a16:creationId xmlns:a16="http://schemas.microsoft.com/office/drawing/2014/main" id="{57EB4E3D-86EA-668C-D58F-E484BCA1F4E5}"/>
              </a:ext>
            </a:extLst>
          </p:cNvPr>
          <p:cNvSpPr/>
          <p:nvPr/>
        </p:nvSpPr>
        <p:spPr>
          <a:xfrm>
            <a:off x="2046800" y="3212281"/>
            <a:ext cx="1837521" cy="1837521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Is y an even number?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4FA90B-9AFD-0EF7-F742-5543D01B9C3B}"/>
              </a:ext>
            </a:extLst>
          </p:cNvPr>
          <p:cNvCxnSpPr>
            <a:cxnSpLocks/>
          </p:cNvCxnSpPr>
          <p:nvPr/>
        </p:nvCxnSpPr>
        <p:spPr>
          <a:xfrm flipH="1">
            <a:off x="1867287" y="4687491"/>
            <a:ext cx="684143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C7F7AB-A680-328C-55DE-8F4FA0457422}"/>
              </a:ext>
            </a:extLst>
          </p:cNvPr>
          <p:cNvCxnSpPr>
            <a:cxnSpLocks/>
          </p:cNvCxnSpPr>
          <p:nvPr/>
        </p:nvCxnSpPr>
        <p:spPr>
          <a:xfrm>
            <a:off x="3379835" y="4687491"/>
            <a:ext cx="684000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1E7BBC6-C16F-9DBE-13B5-DC08954DE991}"/>
              </a:ext>
            </a:extLst>
          </p:cNvPr>
          <p:cNvSpPr/>
          <p:nvPr/>
        </p:nvSpPr>
        <p:spPr>
          <a:xfrm>
            <a:off x="1007552" y="5232907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Don’t execute</a:t>
            </a:r>
            <a:br>
              <a:rPr lang="en-US" dirty="0"/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z = x + 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44AAF6-23CC-248B-3AFE-0892AF593661}"/>
              </a:ext>
            </a:extLst>
          </p:cNvPr>
          <p:cNvSpPr/>
          <p:nvPr/>
        </p:nvSpPr>
        <p:spPr>
          <a:xfrm>
            <a:off x="3204100" y="5233300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  <a:br>
              <a:rPr lang="en-US" dirty="0"/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z = x + 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10A13-094F-B001-1801-2136394E4830}"/>
              </a:ext>
            </a:extLst>
          </p:cNvPr>
          <p:cNvSpPr txBox="1"/>
          <p:nvPr/>
        </p:nvSpPr>
        <p:spPr>
          <a:xfrm>
            <a:off x="1632565" y="4625780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CF5CA4-8B74-AF35-E687-DD23B2CF89F3}"/>
              </a:ext>
            </a:extLst>
          </p:cNvPr>
          <p:cNvSpPr txBox="1"/>
          <p:nvPr/>
        </p:nvSpPr>
        <p:spPr>
          <a:xfrm>
            <a:off x="3716866" y="4624486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Yes!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46BCF9-9098-535E-A669-8433A34F879E}"/>
              </a:ext>
            </a:extLst>
          </p:cNvPr>
          <p:cNvSpPr txBox="1"/>
          <p:nvPr/>
        </p:nvSpPr>
        <p:spPr>
          <a:xfrm>
            <a:off x="1701432" y="1493730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If/Else Statement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3D7CD9-0CE8-F433-7A5A-13D486C81D5A}"/>
              </a:ext>
            </a:extLst>
          </p:cNvPr>
          <p:cNvCxnSpPr>
            <a:cxnSpLocks/>
          </p:cNvCxnSpPr>
          <p:nvPr/>
        </p:nvCxnSpPr>
        <p:spPr>
          <a:xfrm>
            <a:off x="5940925" y="1426170"/>
            <a:ext cx="0" cy="5152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EBFCBA1-36C1-0244-A154-3899A0AA5D08}"/>
              </a:ext>
            </a:extLst>
          </p:cNvPr>
          <p:cNvSpPr/>
          <p:nvPr/>
        </p:nvSpPr>
        <p:spPr>
          <a:xfrm>
            <a:off x="113223" y="2286598"/>
            <a:ext cx="5724939" cy="204622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1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a &lt;- "Hello"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2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b &lt;- "World"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3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my_name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"Mrinmayi Kulkarni"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4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x &lt;- 2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5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y &lt;- 4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6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z = x + 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7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paste(a, b, x)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9927796-90CD-ADFC-0699-DE53E4083656}"/>
              </a:ext>
            </a:extLst>
          </p:cNvPr>
          <p:cNvSpPr/>
          <p:nvPr/>
        </p:nvSpPr>
        <p:spPr>
          <a:xfrm>
            <a:off x="1712891" y="3865232"/>
            <a:ext cx="623454" cy="436418"/>
          </a:xfrm>
          <a:custGeom>
            <a:avLst/>
            <a:gdLst>
              <a:gd name="connsiteX0" fmla="*/ 0 w 623454"/>
              <a:gd name="connsiteY0" fmla="*/ 0 h 436418"/>
              <a:gd name="connsiteX1" fmla="*/ 332509 w 623454"/>
              <a:gd name="connsiteY1" fmla="*/ 62346 h 436418"/>
              <a:gd name="connsiteX2" fmla="*/ 529936 w 623454"/>
              <a:gd name="connsiteY2" fmla="*/ 259773 h 436418"/>
              <a:gd name="connsiteX3" fmla="*/ 623454 w 623454"/>
              <a:gd name="connsiteY3" fmla="*/ 436418 h 43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454" h="436418">
                <a:moveTo>
                  <a:pt x="0" y="0"/>
                </a:moveTo>
                <a:cubicBezTo>
                  <a:pt x="122093" y="9525"/>
                  <a:pt x="244186" y="19051"/>
                  <a:pt x="332509" y="62346"/>
                </a:cubicBezTo>
                <a:cubicBezTo>
                  <a:pt x="420832" y="105641"/>
                  <a:pt x="481445" y="197428"/>
                  <a:pt x="529936" y="259773"/>
                </a:cubicBezTo>
                <a:cubicBezTo>
                  <a:pt x="578427" y="322118"/>
                  <a:pt x="600940" y="379268"/>
                  <a:pt x="623454" y="436418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5CF709-0EEC-7859-9EED-0EAA292ECB77}"/>
              </a:ext>
            </a:extLst>
          </p:cNvPr>
          <p:cNvSpPr txBox="1"/>
          <p:nvPr/>
        </p:nvSpPr>
        <p:spPr>
          <a:xfrm>
            <a:off x="907909" y="4332823"/>
            <a:ext cx="2856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I only want to execute this 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if y is an even number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C4C0E3-9578-59CB-5051-561365FF3466}"/>
              </a:ext>
            </a:extLst>
          </p:cNvPr>
          <p:cNvSpPr/>
          <p:nvPr/>
        </p:nvSpPr>
        <p:spPr>
          <a:xfrm>
            <a:off x="6066516" y="2286597"/>
            <a:ext cx="5971097" cy="204622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1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Sub1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("sub-001_TestData.csv")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2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Sub2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("sub-002_TestData.csv")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3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Sub3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("sub-003_TestData.csv")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4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Sub4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("sub-004_TestData.csv")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5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Sub5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("sub-005_TestData.csv")</a:t>
            </a:r>
          </a:p>
          <a:p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...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4FB99FA-5159-6CD3-47F6-EC2055423AEB}"/>
              </a:ext>
            </a:extLst>
          </p:cNvPr>
          <p:cNvSpPr/>
          <p:nvPr/>
        </p:nvSpPr>
        <p:spPr>
          <a:xfrm>
            <a:off x="7943812" y="2046751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 = 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83FEC7-42E0-C826-AFF6-25395BFBFFAA}"/>
              </a:ext>
            </a:extLst>
          </p:cNvPr>
          <p:cNvCxnSpPr>
            <a:stCxn id="25" idx="2"/>
          </p:cNvCxnSpPr>
          <p:nvPr/>
        </p:nvCxnSpPr>
        <p:spPr>
          <a:xfrm>
            <a:off x="8803547" y="2762368"/>
            <a:ext cx="0" cy="4273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Diamond 26">
            <a:extLst>
              <a:ext uri="{FF2B5EF4-FFF2-40B4-BE49-F238E27FC236}">
                <a16:creationId xmlns:a16="http://schemas.microsoft.com/office/drawing/2014/main" id="{8B46C287-02CA-AF84-4E4F-08DE907BB561}"/>
              </a:ext>
            </a:extLst>
          </p:cNvPr>
          <p:cNvSpPr/>
          <p:nvPr/>
        </p:nvSpPr>
        <p:spPr>
          <a:xfrm>
            <a:off x="7884786" y="3211888"/>
            <a:ext cx="1837521" cy="1837521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Is y less than 5?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D18B9E-736A-6D9C-59AF-2F16290D2A11}"/>
              </a:ext>
            </a:extLst>
          </p:cNvPr>
          <p:cNvSpPr txBox="1"/>
          <p:nvPr/>
        </p:nvSpPr>
        <p:spPr>
          <a:xfrm>
            <a:off x="8155773" y="1493337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For loop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5FF3161-57E4-6A1D-7ECE-10285C9C0F73}"/>
              </a:ext>
            </a:extLst>
          </p:cNvPr>
          <p:cNvCxnSpPr>
            <a:cxnSpLocks/>
          </p:cNvCxnSpPr>
          <p:nvPr/>
        </p:nvCxnSpPr>
        <p:spPr>
          <a:xfrm flipH="1">
            <a:off x="7681557" y="4693309"/>
            <a:ext cx="684143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7D5F7EB-37C8-1CD4-2506-A8BFCAFF7BEE}"/>
              </a:ext>
            </a:extLst>
          </p:cNvPr>
          <p:cNvCxnSpPr>
            <a:cxnSpLocks/>
          </p:cNvCxnSpPr>
          <p:nvPr/>
        </p:nvCxnSpPr>
        <p:spPr>
          <a:xfrm>
            <a:off x="9183334" y="4750496"/>
            <a:ext cx="684000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5FE954-460F-F242-E5CB-F0A3D0B28A7F}"/>
              </a:ext>
            </a:extLst>
          </p:cNvPr>
          <p:cNvSpPr/>
          <p:nvPr/>
        </p:nvSpPr>
        <p:spPr>
          <a:xfrm>
            <a:off x="6811051" y="5295912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 running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05708E-2863-B8E8-2EC9-EC2F4DD80A1C}"/>
              </a:ext>
            </a:extLst>
          </p:cNvPr>
          <p:cNvSpPr/>
          <p:nvPr/>
        </p:nvSpPr>
        <p:spPr>
          <a:xfrm>
            <a:off x="8851733" y="5296305"/>
            <a:ext cx="3184401" cy="122870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  <a:br>
              <a:rPr lang="en-US" dirty="0"/>
            </a:b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"sub-00", y, "_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3267D-5D46-2C41-288C-288F931B4D8D}"/>
              </a:ext>
            </a:extLst>
          </p:cNvPr>
          <p:cNvSpPr txBox="1"/>
          <p:nvPr/>
        </p:nvSpPr>
        <p:spPr>
          <a:xfrm>
            <a:off x="7436064" y="4688785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5AE376-0208-DCFF-26DE-2451CE18FC99}"/>
              </a:ext>
            </a:extLst>
          </p:cNvPr>
          <p:cNvSpPr txBox="1"/>
          <p:nvPr/>
        </p:nvSpPr>
        <p:spPr>
          <a:xfrm>
            <a:off x="9520365" y="4687491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Yes!</a:t>
            </a: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E7E7D34C-A9BA-2899-D88F-E10497ED08E0}"/>
              </a:ext>
            </a:extLst>
          </p:cNvPr>
          <p:cNvSpPr/>
          <p:nvPr/>
        </p:nvSpPr>
        <p:spPr>
          <a:xfrm>
            <a:off x="9725891" y="2379518"/>
            <a:ext cx="935401" cy="2909455"/>
          </a:xfrm>
          <a:custGeom>
            <a:avLst/>
            <a:gdLst>
              <a:gd name="connsiteX0" fmla="*/ 862445 w 935401"/>
              <a:gd name="connsiteY0" fmla="*/ 2909455 h 2909455"/>
              <a:gd name="connsiteX1" fmla="*/ 935182 w 935401"/>
              <a:gd name="connsiteY1" fmla="*/ 2514600 h 2909455"/>
              <a:gd name="connsiteX2" fmla="*/ 841664 w 935401"/>
              <a:gd name="connsiteY2" fmla="*/ 1444337 h 2909455"/>
              <a:gd name="connsiteX3" fmla="*/ 561109 w 935401"/>
              <a:gd name="connsiteY3" fmla="*/ 394855 h 2909455"/>
              <a:gd name="connsiteX4" fmla="*/ 0 w 935401"/>
              <a:gd name="connsiteY4" fmla="*/ 0 h 2909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401" h="2909455">
                <a:moveTo>
                  <a:pt x="862445" y="2909455"/>
                </a:moveTo>
                <a:cubicBezTo>
                  <a:pt x="900545" y="2834120"/>
                  <a:pt x="938645" y="2758786"/>
                  <a:pt x="935182" y="2514600"/>
                </a:cubicBezTo>
                <a:cubicBezTo>
                  <a:pt x="931719" y="2270414"/>
                  <a:pt x="904010" y="1797628"/>
                  <a:pt x="841664" y="1444337"/>
                </a:cubicBezTo>
                <a:cubicBezTo>
                  <a:pt x="779318" y="1091046"/>
                  <a:pt x="701386" y="635578"/>
                  <a:pt x="561109" y="394855"/>
                </a:cubicBezTo>
                <a:cubicBezTo>
                  <a:pt x="420832" y="154132"/>
                  <a:pt x="210416" y="77066"/>
                  <a:pt x="0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F60F2F-25A8-C338-CCA8-58016821759A}"/>
              </a:ext>
            </a:extLst>
          </p:cNvPr>
          <p:cNvSpPr txBox="1"/>
          <p:nvPr/>
        </p:nvSpPr>
        <p:spPr>
          <a:xfrm>
            <a:off x="10567938" y="3466270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 =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6463AC6-B8D4-5487-FF37-86CA0B6D446E}"/>
              </a:ext>
            </a:extLst>
          </p:cNvPr>
          <p:cNvSpPr txBox="1"/>
          <p:nvPr/>
        </p:nvSpPr>
        <p:spPr>
          <a:xfrm>
            <a:off x="10567938" y="3466270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 = 3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12B9C22F-062E-F3F4-B175-289B51B1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9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2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32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3" grpId="0" animBg="1"/>
      <p:bldP spid="14" grpId="0" animBg="1"/>
      <p:bldP spid="15" grpId="0"/>
      <p:bldP spid="16" grpId="0"/>
      <p:bldP spid="17" grpId="0"/>
      <p:bldP spid="19" grpId="0" animBg="1"/>
      <p:bldP spid="19" grpId="1" animBg="1"/>
      <p:bldP spid="20" grpId="0" animBg="1"/>
      <p:bldP spid="20" grpId="1" animBg="1"/>
      <p:bldP spid="21" grpId="0"/>
      <p:bldP spid="21" grpId="1"/>
      <p:bldP spid="22" grpId="0" animBg="1"/>
      <p:bldP spid="22" grpId="1" animBg="1"/>
      <p:bldP spid="25" grpId="0" animBg="1"/>
      <p:bldP spid="27" grpId="0" animBg="1"/>
      <p:bldP spid="27" grpId="1"/>
      <p:bldP spid="27" grpId="2" animBg="1"/>
      <p:bldP spid="29" grpId="0"/>
      <p:bldP spid="32" grpId="0" animBg="1"/>
      <p:bldP spid="33" grpId="0" animBg="1"/>
      <p:bldP spid="33" grpId="1" animBg="1"/>
      <p:bldP spid="33" grpId="2" animBg="1"/>
      <p:bldP spid="34" grpId="0"/>
      <p:bldP spid="35" grpId="0"/>
      <p:bldP spid="37" grpId="0" animBg="1"/>
      <p:bldP spid="37" grpId="1" animBg="1"/>
      <p:bldP spid="38" grpId="0"/>
      <p:bldP spid="38" grpId="1"/>
      <p:bldP spid="3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1:</a:t>
            </a:r>
            <a:r>
              <a:rPr lang="en-US" dirty="0"/>
              <a:t> Introduction to R: What, Why, How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2:</a:t>
            </a:r>
            <a:r>
              <a:rPr lang="en-US" dirty="0"/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C48C2-AF0B-10F9-CB84-7757B1AFD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20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7A0571-0BFB-DD43-C2D8-C9ECE7FCE2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906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4: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Control Flow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if/else statements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5295E-8171-93ED-7D0B-F30BC674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00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4424-FCC7-89D7-5B41-461945571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B0C2D-4EE4-6A9E-3E4E-EAB053195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variables…</a:t>
            </a:r>
          </a:p>
          <a:p>
            <a:r>
              <a:rPr lang="en-US" dirty="0"/>
              <a:t>… with descriptive variable names</a:t>
            </a:r>
          </a:p>
          <a:p>
            <a:r>
              <a:rPr lang="en-US" dirty="0"/>
              <a:t>Write scripts instead of running individual commands</a:t>
            </a:r>
          </a:p>
          <a:p>
            <a:r>
              <a:rPr lang="en-US" dirty="0"/>
              <a:t>Comment your code – for the sake of future you!</a:t>
            </a:r>
          </a:p>
          <a:p>
            <a:r>
              <a:rPr lang="en-US" dirty="0"/>
              <a:t>Make sure data and files are named and </a:t>
            </a:r>
            <a:r>
              <a:rPr lang="en-US" dirty="0" err="1"/>
              <a:t>organised</a:t>
            </a:r>
            <a:r>
              <a:rPr lang="en-US" dirty="0"/>
              <a:t> well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9E149-0B3C-F84E-3F90-1EB4CB27A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1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4: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Control Flow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if/else statements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Loops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5: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29BFC-003F-CD51-D07A-DAB9EFA33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77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0E349-4EBE-8087-DF41-3E25425B5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+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DC764-EFCB-8439-E68B-FAC84C6B2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3"/>
            <a:ext cx="10515600" cy="4984492"/>
          </a:xfrm>
        </p:spPr>
        <p:txBody>
          <a:bodyPr>
            <a:normAutofit/>
          </a:bodyPr>
          <a:lstStyle/>
          <a:p>
            <a:r>
              <a:rPr lang="en-US" dirty="0"/>
              <a:t>Within R</a:t>
            </a:r>
          </a:p>
          <a:p>
            <a:pPr lvl="1"/>
            <a:r>
              <a:rPr lang="en-US" dirty="0"/>
              <a:t>Using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??</a:t>
            </a:r>
          </a:p>
          <a:p>
            <a:r>
              <a:rPr lang="en-US" dirty="0"/>
              <a:t>Good </a:t>
            </a:r>
            <a:r>
              <a:rPr lang="en-US" dirty="0" err="1"/>
              <a:t>ol</a:t>
            </a:r>
            <a:r>
              <a:rPr lang="en-US" dirty="0"/>
              <a:t>’ Google!!</a:t>
            </a:r>
          </a:p>
          <a:p>
            <a:pPr lvl="1"/>
            <a:r>
              <a:rPr lang="en-US" dirty="0"/>
              <a:t>Function help pages</a:t>
            </a:r>
          </a:p>
          <a:p>
            <a:pPr lvl="1"/>
            <a:r>
              <a:rPr lang="en-US" dirty="0"/>
              <a:t>Use keywords</a:t>
            </a:r>
          </a:p>
          <a:p>
            <a:pPr lvl="1"/>
            <a:r>
              <a:rPr lang="en-US" dirty="0"/>
              <a:t>Paste errors</a:t>
            </a:r>
          </a:p>
          <a:p>
            <a:pPr lvl="1"/>
            <a:r>
              <a:rPr lang="en-US" dirty="0" err="1"/>
              <a:t>StackOverflow</a:t>
            </a:r>
            <a:endParaRPr lang="en-US" dirty="0"/>
          </a:p>
          <a:p>
            <a:r>
              <a:rPr lang="en-US" dirty="0"/>
              <a:t>ChatGPT</a:t>
            </a:r>
          </a:p>
          <a:p>
            <a:pPr lvl="1"/>
            <a:r>
              <a:rPr lang="en-US" dirty="0"/>
              <a:t>Describe your problem in detail</a:t>
            </a:r>
          </a:p>
          <a:p>
            <a:pPr lvl="1"/>
            <a:r>
              <a:rPr lang="en-US" dirty="0"/>
              <a:t>Give context</a:t>
            </a:r>
          </a:p>
          <a:p>
            <a:pPr lvl="1"/>
            <a:r>
              <a:rPr lang="en-US" dirty="0"/>
              <a:t>CHECK.THE.SOLUTION. THOROUGHLY!!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E1AAA-5FB1-2CE7-4B3B-EA0D651A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24</a:t>
            </a:fld>
            <a:endParaRPr lang="en-US"/>
          </a:p>
        </p:txBody>
      </p:sp>
      <p:pic>
        <p:nvPicPr>
          <p:cNvPr id="10246" name="Picture 6" descr="Funny coder meme it works but why&quot; Journal for Sale by polygrafix |  Redbubble">
            <a:extLst>
              <a:ext uri="{FF2B5EF4-FFF2-40B4-BE49-F238E27FC236}">
                <a16:creationId xmlns:a16="http://schemas.microsoft.com/office/drawing/2014/main" id="{D9786A41-9AD4-43A6-8391-8C4C679E4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716" y="1849581"/>
            <a:ext cx="4270663" cy="427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1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17D-9CD3-5576-F30A-1EF49DD5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492CD-F01D-0CDF-C0C7-A5107F002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University of Glasgow course on reproducible research in R:</a:t>
            </a:r>
          </a:p>
          <a:p>
            <a:pPr lvl="1"/>
            <a:r>
              <a:rPr lang="en-US" dirty="0">
                <a:hlinkClick r:id="rId2"/>
              </a:rPr>
              <a:t>https://psyteachr.github.io/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YaRrr</a:t>
            </a:r>
            <a:r>
              <a:rPr lang="en-US" dirty="0"/>
              <a:t>: Pirate’s guide to R</a:t>
            </a:r>
          </a:p>
          <a:p>
            <a:pPr lvl="1"/>
            <a:r>
              <a:rPr lang="en-US" dirty="0">
                <a:hlinkClick r:id="rId3"/>
              </a:rPr>
              <a:t>https://bookdown.org/ndphillips/YaRrr/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Learning Statistics with R</a:t>
            </a:r>
          </a:p>
          <a:p>
            <a:pPr lvl="1"/>
            <a:r>
              <a:rPr lang="en-US" dirty="0">
                <a:hlinkClick r:id="rId4"/>
              </a:rPr>
              <a:t>https://bookdown.org/ekothe/navarro26/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Data Science Learning Community</a:t>
            </a:r>
          </a:p>
          <a:p>
            <a:pPr lvl="1"/>
            <a:r>
              <a:rPr lang="en-US" dirty="0">
                <a:hlinkClick r:id="rId5"/>
              </a:rPr>
              <a:t>https://github.com/rfordatascience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0DC01-73C2-1EF1-923A-529C2579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25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4DB220-4993-F645-40E6-6B19DB1015A3}"/>
              </a:ext>
            </a:extLst>
          </p:cNvPr>
          <p:cNvSpPr/>
          <p:nvPr/>
        </p:nvSpPr>
        <p:spPr>
          <a:xfrm>
            <a:off x="1113559" y="5241462"/>
            <a:ext cx="9964882" cy="123651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Get your hands on some data :)</a:t>
            </a:r>
          </a:p>
        </p:txBody>
      </p:sp>
    </p:spTree>
    <p:extLst>
      <p:ext uri="{BB962C8B-B14F-4D97-AF65-F5344CB8AC3E}">
        <p14:creationId xmlns:p14="http://schemas.microsoft.com/office/powerpoint/2010/main" val="14021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235F3-B38B-497B-0582-18F955A5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72210"/>
            <a:ext cx="10515600" cy="3290266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sz="4400" dirty="0"/>
              <a:t>Questions?</a:t>
            </a:r>
            <a:br>
              <a:rPr lang="en-US" sz="44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2D7B1-9ADC-B22A-2299-68444F45D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Email: </a:t>
            </a:r>
            <a:r>
              <a:rPr lang="en-US" dirty="0" err="1"/>
              <a:t>mkulkarni@research.baycrest.org</a:t>
            </a:r>
            <a:endParaRPr lang="en-US" dirty="0"/>
          </a:p>
          <a:p>
            <a:r>
              <a:rPr lang="en-US" strike="sngStrike" dirty="0"/>
              <a:t>Twitter</a:t>
            </a:r>
            <a:r>
              <a:rPr lang="en-US" dirty="0"/>
              <a:t> X: @mrinmayi17</a:t>
            </a:r>
          </a:p>
          <a:p>
            <a:r>
              <a:rPr lang="en-US" dirty="0"/>
              <a:t>LinkedIn: </a:t>
            </a:r>
            <a:r>
              <a:rPr lang="en-US" dirty="0" err="1"/>
              <a:t>mrinmayi-kulkarni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 descr="A cat sitting at a table with a computer&#10;&#10;Description automatically generated">
            <a:extLst>
              <a:ext uri="{FF2B5EF4-FFF2-40B4-BE49-F238E27FC236}">
                <a16:creationId xmlns:a16="http://schemas.microsoft.com/office/drawing/2014/main" id="{197C41E6-A701-42E7-6060-8AA596C87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7582" y="3451875"/>
            <a:ext cx="3284681" cy="3284681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B224EC6-00E5-A120-5F90-8580A8CF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46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8E0CF-15BA-DF80-52DA-BA30575A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B4217-4824-CBF5-86E8-C58FA669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3"/>
            <a:ext cx="10515600" cy="5180652"/>
          </a:xfrm>
        </p:spPr>
        <p:txBody>
          <a:bodyPr>
            <a:normAutofit/>
          </a:bodyPr>
          <a:lstStyle/>
          <a:p>
            <a:r>
              <a:rPr lang="en-US" dirty="0"/>
              <a:t>What?</a:t>
            </a:r>
          </a:p>
          <a:p>
            <a:pPr lvl="1"/>
            <a:r>
              <a:rPr lang="en-US" dirty="0"/>
              <a:t>Programming language for</a:t>
            </a:r>
          </a:p>
          <a:p>
            <a:pPr lvl="2"/>
            <a:r>
              <a:rPr lang="en-US" dirty="0"/>
              <a:t>Statistical computing</a:t>
            </a:r>
          </a:p>
          <a:p>
            <a:pPr lvl="2"/>
            <a:r>
              <a:rPr lang="en-US" dirty="0"/>
              <a:t>Data visualization</a:t>
            </a:r>
          </a:p>
          <a:p>
            <a:pPr lvl="2"/>
            <a:r>
              <a:rPr lang="en-US" dirty="0"/>
              <a:t>Also… making web-based dashboards (look up “</a:t>
            </a:r>
            <a:r>
              <a:rPr lang="en-US" dirty="0" err="1"/>
              <a:t>RShiny</a:t>
            </a:r>
            <a:r>
              <a:rPr lang="en-US" dirty="0"/>
              <a:t>”)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Free!!</a:t>
            </a:r>
          </a:p>
          <a:p>
            <a:pPr lvl="1"/>
            <a:r>
              <a:rPr lang="en-US" dirty="0"/>
              <a:t>Open-source</a:t>
            </a:r>
          </a:p>
          <a:p>
            <a:pPr lvl="2"/>
            <a:r>
              <a:rPr lang="en-US" dirty="0"/>
              <a:t>Community contributions</a:t>
            </a:r>
          </a:p>
          <a:p>
            <a:r>
              <a:rPr lang="en-US" dirty="0"/>
              <a:t>How?</a:t>
            </a:r>
          </a:p>
          <a:p>
            <a:pPr lvl="1"/>
            <a:r>
              <a:rPr lang="en-US" dirty="0"/>
              <a:t>Install R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Rstudio</a:t>
            </a:r>
            <a:r>
              <a:rPr lang="en-US" dirty="0"/>
              <a:t> (an R IDE)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7DCB2-392D-1AB0-016E-257E6129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2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2:</a:t>
            </a:r>
            <a:r>
              <a:rPr lang="en-US" dirty="0"/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C6EC0-4012-6CE5-EB1B-79EFEAE41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3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C2FD-9111-B0F6-E0C5-3B3C4B070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are applicable in </a:t>
            </a:r>
            <a:r>
              <a:rPr lang="en-US" i="1" dirty="0">
                <a:solidFill>
                  <a:schemeClr val="accent2"/>
                </a:solidFill>
              </a:rPr>
              <a:t>most</a:t>
            </a:r>
            <a:r>
              <a:rPr lang="en-US" i="1" dirty="0"/>
              <a:t> </a:t>
            </a:r>
            <a:r>
              <a:rPr lang="en-US" dirty="0"/>
              <a:t>programming languages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3983B-C116-A9C6-B4D0-23D3A5759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789" y="4589463"/>
            <a:ext cx="10515600" cy="1500187"/>
          </a:xfrm>
        </p:spPr>
        <p:txBody>
          <a:bodyPr>
            <a:normAutofit/>
          </a:bodyPr>
          <a:lstStyle/>
          <a:p>
            <a:pPr algn="ctr"/>
            <a:r>
              <a:rPr lang="en-US" sz="3200" i="1" dirty="0">
                <a:solidFill>
                  <a:schemeClr val="accent2"/>
                </a:solidFill>
              </a:rPr>
              <a:t>Syntax</a:t>
            </a:r>
            <a:r>
              <a:rPr lang="en-US" sz="3200" dirty="0"/>
              <a:t> will differ across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F2319-9C35-3BB4-B643-79EC1DEE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3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A69EC-C890-65A2-CCB9-47A373D5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variables?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DECE1-0E8E-06CA-5711-60A33F7ADDCE}"/>
              </a:ext>
            </a:extLst>
          </p:cNvPr>
          <p:cNvSpPr txBox="1"/>
          <p:nvPr/>
        </p:nvSpPr>
        <p:spPr>
          <a:xfrm>
            <a:off x="3481344" y="1205698"/>
            <a:ext cx="5229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Containers of information with a label</a:t>
            </a:r>
          </a:p>
        </p:txBody>
      </p:sp>
      <p:pic>
        <p:nvPicPr>
          <p:cNvPr id="1032" name="Picture 8" descr="Cookie Jar - Hand-drawn lime green pot with lid - CleanPNG / KissPNG">
            <a:extLst>
              <a:ext uri="{FF2B5EF4-FFF2-40B4-BE49-F238E27FC236}">
                <a16:creationId xmlns:a16="http://schemas.microsoft.com/office/drawing/2014/main" id="{BD84AEC8-60DC-80C1-0794-DD8769135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55" b="93455" l="6556" r="94444">
                        <a14:foregroundMark x1="35556" y1="25364" x2="35556" y2="25364"/>
                        <a14:foregroundMark x1="46778" y1="12636" x2="46778" y2="12636"/>
                        <a14:foregroundMark x1="46444" y1="8364" x2="46444" y2="8364"/>
                        <a14:foregroundMark x1="42889" y1="7000" x2="42889" y2="7000"/>
                        <a14:foregroundMark x1="49222" y1="5818" x2="49222" y2="5818"/>
                        <a14:foregroundMark x1="53889" y1="5636" x2="53889" y2="5636"/>
                        <a14:foregroundMark x1="77222" y1="19455" x2="77222" y2="19455"/>
                        <a14:foregroundMark x1="85000" y1="24364" x2="83778" y2="24636"/>
                        <a14:foregroundMark x1="87667" y1="31727" x2="93667" y2="26182"/>
                        <a14:foregroundMark x1="93667" y1="26182" x2="88889" y2="23000"/>
                        <a14:foregroundMark x1="87667" y1="23636" x2="78333" y2="30364"/>
                        <a14:foregroundMark x1="78333" y1="30364" x2="77222" y2="30727"/>
                        <a14:foregroundMark x1="84000" y1="22636" x2="62000" y2="21455"/>
                        <a14:foregroundMark x1="85778" y1="22636" x2="76889" y2="18182"/>
                        <a14:foregroundMark x1="76889" y1="18182" x2="67444" y2="16818"/>
                        <a14:foregroundMark x1="78444" y1="22000" x2="58111" y2="22273"/>
                        <a14:foregroundMark x1="58111" y1="22273" x2="57444" y2="22455"/>
                        <a14:foregroundMark x1="51556" y1="27545" x2="39889" y2="27000"/>
                        <a14:foregroundMark x1="14333" y1="35818" x2="11333" y2="50455"/>
                        <a14:foregroundMark x1="11667" y1="36091" x2="6556" y2="50000"/>
                        <a14:foregroundMark x1="6556" y1="50000" x2="7778" y2="60727"/>
                        <a14:foregroundMark x1="78667" y1="52455" x2="80778" y2="53455"/>
                        <a14:foregroundMark x1="80778" y1="52909" x2="80778" y2="52909"/>
                        <a14:foregroundMark x1="80556" y1="39818" x2="86000" y2="45273"/>
                        <a14:foregroundMark x1="86000" y1="45273" x2="87889" y2="53182"/>
                        <a14:foregroundMark x1="87889" y1="53182" x2="82444" y2="45091"/>
                        <a14:foregroundMark x1="82444" y1="45091" x2="82222" y2="41909"/>
                        <a14:foregroundMark x1="84000" y1="44182" x2="88556" y2="51818"/>
                        <a14:foregroundMark x1="88556" y1="51818" x2="88778" y2="59636"/>
                        <a14:foregroundMark x1="88778" y1="59636" x2="88000" y2="60000"/>
                        <a14:foregroundMark x1="19000" y1="89545" x2="44000" y2="94455"/>
                        <a14:foregroundMark x1="44000" y1="94455" x2="69667" y2="92636"/>
                        <a14:foregroundMark x1="69667" y1="92636" x2="78111" y2="90455"/>
                        <a14:foregroundMark x1="78111" y1="90455" x2="71556" y2="85364"/>
                        <a14:foregroundMark x1="71556" y1="85364" x2="30222" y2="85091"/>
                        <a14:foregroundMark x1="30222" y1="85091" x2="21889" y2="87182"/>
                        <a14:foregroundMark x1="21889" y1="87182" x2="18222" y2="89091"/>
                        <a14:foregroundMark x1="46556" y1="93636" x2="46556" y2="93636"/>
                        <a14:foregroundMark x1="8111" y1="26636" x2="14333" y2="21455"/>
                        <a14:foregroundMark x1="14333" y1="21455" x2="39333" y2="13909"/>
                        <a14:foregroundMark x1="39333" y1="13909" x2="33778" y2="21273"/>
                        <a14:foregroundMark x1="33778" y1="21273" x2="15778" y2="27636"/>
                        <a14:foregroundMark x1="15778" y1="27636" x2="7667" y2="27364"/>
                        <a14:foregroundMark x1="40778" y1="11000" x2="45000" y2="4545"/>
                        <a14:foregroundMark x1="45000" y1="4545" x2="54000" y2="4455"/>
                        <a14:foregroundMark x1="54000" y1="4455" x2="62444" y2="6273"/>
                        <a14:foregroundMark x1="62444" y1="6273" x2="58667" y2="12455"/>
                        <a14:foregroundMark x1="58667" y1="12455" x2="50222" y2="14091"/>
                        <a14:foregroundMark x1="50222" y1="14091" x2="41667" y2="12364"/>
                        <a14:foregroundMark x1="41667" y1="12364" x2="40444" y2="11455"/>
                        <a14:foregroundMark x1="92111" y1="44182" x2="94444" y2="50909"/>
                        <a14:foregroundMark x1="94444" y1="50909" x2="93000" y2="6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620" y="4048990"/>
            <a:ext cx="1964910" cy="240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offee bean plant white background | Premium Photo Illustration - rawpixel">
            <a:extLst>
              <a:ext uri="{FF2B5EF4-FFF2-40B4-BE49-F238E27FC236}">
                <a16:creationId xmlns:a16="http://schemas.microsoft.com/office/drawing/2014/main" id="{FBDF8E0D-DB84-B186-251E-40B329E74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8" t="18872" r="7185" b="15201"/>
          <a:stretch/>
        </p:blipFill>
        <p:spPr bwMode="auto">
          <a:xfrm>
            <a:off x="0" y="2342306"/>
            <a:ext cx="1371600" cy="71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1,097 Lentils Drawing Images, Stock Photos, 3D objects, &amp; Vectors |  Shutterstock">
            <a:extLst>
              <a:ext uri="{FF2B5EF4-FFF2-40B4-BE49-F238E27FC236}">
                <a16:creationId xmlns:a16="http://schemas.microsoft.com/office/drawing/2014/main" id="{901C02F9-5B2A-B907-5D77-84AC3CDF21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2" t="6853" r="46030" b="55871"/>
          <a:stretch/>
        </p:blipFill>
        <p:spPr bwMode="auto">
          <a:xfrm>
            <a:off x="2173547" y="1871767"/>
            <a:ext cx="1437056" cy="826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herries Drawings Artworks | Saatchi Art">
            <a:extLst>
              <a:ext uri="{FF2B5EF4-FFF2-40B4-BE49-F238E27FC236}">
                <a16:creationId xmlns:a16="http://schemas.microsoft.com/office/drawing/2014/main" id="{0A061193-197B-2958-13E5-D0F5264EF1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48" b="89962" l="9867" r="91200">
                        <a14:foregroundMark x1="25067" y1="46970" x2="25067" y2="46970"/>
                        <a14:foregroundMark x1="15467" y1="39962" x2="15467" y2="39962"/>
                        <a14:foregroundMark x1="17333" y1="41667" x2="13333" y2="34848"/>
                        <a14:foregroundMark x1="13333" y1="34848" x2="13867" y2="24621"/>
                        <a14:foregroundMark x1="40800" y1="42992" x2="40800" y2="42992"/>
                        <a14:foregroundMark x1="76267" y1="34659" x2="85867" y2="36932"/>
                        <a14:foregroundMark x1="85867" y1="36932" x2="91200" y2="36932"/>
                        <a14:foregroundMark x1="23733" y1="67235" x2="23733" y2="67235"/>
                        <a14:foregroundMark x1="89067" y1="62879" x2="89067" y2="62879"/>
                        <a14:foregroundMark x1="83733" y1="70455" x2="84267" y2="75947"/>
                        <a14:foregroundMark x1="71200" y1="55114" x2="77067" y2="5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39" t="17292" r="3500" b="19714"/>
          <a:stretch/>
        </p:blipFill>
        <p:spPr bwMode="auto">
          <a:xfrm>
            <a:off x="4546143" y="2600122"/>
            <a:ext cx="1239172" cy="126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6">
            <a:extLst>
              <a:ext uri="{FF2B5EF4-FFF2-40B4-BE49-F238E27FC236}">
                <a16:creationId xmlns:a16="http://schemas.microsoft.com/office/drawing/2014/main" id="{F3ACF972-CAB4-C1D6-1B23-A35079DAD8BE}"/>
              </a:ext>
            </a:extLst>
          </p:cNvPr>
          <p:cNvSpPr/>
          <p:nvPr/>
        </p:nvSpPr>
        <p:spPr>
          <a:xfrm>
            <a:off x="2888762" y="2850613"/>
            <a:ext cx="218185" cy="1152939"/>
          </a:xfrm>
          <a:custGeom>
            <a:avLst/>
            <a:gdLst>
              <a:gd name="connsiteX0" fmla="*/ 0 w 218185"/>
              <a:gd name="connsiteY0" fmla="*/ 0 h 1152939"/>
              <a:gd name="connsiteX1" fmla="*/ 188843 w 218185"/>
              <a:gd name="connsiteY1" fmla="*/ 258417 h 1152939"/>
              <a:gd name="connsiteX2" fmla="*/ 208722 w 218185"/>
              <a:gd name="connsiteY2" fmla="*/ 665922 h 1152939"/>
              <a:gd name="connsiteX3" fmla="*/ 99391 w 218185"/>
              <a:gd name="connsiteY3" fmla="*/ 1152939 h 115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85" h="1152939">
                <a:moveTo>
                  <a:pt x="0" y="0"/>
                </a:moveTo>
                <a:cubicBezTo>
                  <a:pt x="77028" y="73715"/>
                  <a:pt x="154056" y="147430"/>
                  <a:pt x="188843" y="258417"/>
                </a:cubicBezTo>
                <a:cubicBezTo>
                  <a:pt x="223630" y="369404"/>
                  <a:pt x="223631" y="516835"/>
                  <a:pt x="208722" y="665922"/>
                </a:cubicBezTo>
                <a:cubicBezTo>
                  <a:pt x="193813" y="815009"/>
                  <a:pt x="146602" y="983974"/>
                  <a:pt x="99391" y="1152939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BEE162A-49F9-09F9-04D4-DA0E62CC77A8}"/>
              </a:ext>
            </a:extLst>
          </p:cNvPr>
          <p:cNvSpPr/>
          <p:nvPr/>
        </p:nvSpPr>
        <p:spPr>
          <a:xfrm rot="791197">
            <a:off x="1114005" y="3150618"/>
            <a:ext cx="1239173" cy="1137323"/>
          </a:xfrm>
          <a:custGeom>
            <a:avLst/>
            <a:gdLst>
              <a:gd name="connsiteX0" fmla="*/ 0 w 1451113"/>
              <a:gd name="connsiteY0" fmla="*/ 0 h 1331843"/>
              <a:gd name="connsiteX1" fmla="*/ 347870 w 1451113"/>
              <a:gd name="connsiteY1" fmla="*/ 159026 h 1331843"/>
              <a:gd name="connsiteX2" fmla="*/ 516835 w 1451113"/>
              <a:gd name="connsiteY2" fmla="*/ 834887 h 1331843"/>
              <a:gd name="connsiteX3" fmla="*/ 178905 w 1451113"/>
              <a:gd name="connsiteY3" fmla="*/ 685800 h 1331843"/>
              <a:gd name="connsiteX4" fmla="*/ 397566 w 1451113"/>
              <a:gd name="connsiteY4" fmla="*/ 487017 h 1331843"/>
              <a:gd name="connsiteX5" fmla="*/ 844827 w 1451113"/>
              <a:gd name="connsiteY5" fmla="*/ 606287 h 1331843"/>
              <a:gd name="connsiteX6" fmla="*/ 1451113 w 1451113"/>
              <a:gd name="connsiteY6" fmla="*/ 1331843 h 13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1113" h="1331843">
                <a:moveTo>
                  <a:pt x="0" y="0"/>
                </a:moveTo>
                <a:cubicBezTo>
                  <a:pt x="130865" y="9939"/>
                  <a:pt x="261731" y="19878"/>
                  <a:pt x="347870" y="159026"/>
                </a:cubicBezTo>
                <a:cubicBezTo>
                  <a:pt x="434009" y="298174"/>
                  <a:pt x="544996" y="747091"/>
                  <a:pt x="516835" y="834887"/>
                </a:cubicBezTo>
                <a:cubicBezTo>
                  <a:pt x="488674" y="922683"/>
                  <a:pt x="198783" y="743778"/>
                  <a:pt x="178905" y="685800"/>
                </a:cubicBezTo>
                <a:cubicBezTo>
                  <a:pt x="159027" y="627822"/>
                  <a:pt x="286579" y="500269"/>
                  <a:pt x="397566" y="487017"/>
                </a:cubicBezTo>
                <a:cubicBezTo>
                  <a:pt x="508553" y="473765"/>
                  <a:pt x="669236" y="465483"/>
                  <a:pt x="844827" y="606287"/>
                </a:cubicBezTo>
                <a:cubicBezTo>
                  <a:pt x="1020418" y="747091"/>
                  <a:pt x="1350065" y="1192695"/>
                  <a:pt x="1451113" y="1331843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55541A2-542A-3920-33CB-8A4E142998BD}"/>
              </a:ext>
            </a:extLst>
          </p:cNvPr>
          <p:cNvSpPr/>
          <p:nvPr/>
        </p:nvSpPr>
        <p:spPr>
          <a:xfrm>
            <a:off x="3344823" y="3415275"/>
            <a:ext cx="1154222" cy="816877"/>
          </a:xfrm>
          <a:custGeom>
            <a:avLst/>
            <a:gdLst>
              <a:gd name="connsiteX0" fmla="*/ 1382679 w 1382679"/>
              <a:gd name="connsiteY0" fmla="*/ 11807 h 816877"/>
              <a:gd name="connsiteX1" fmla="*/ 995053 w 1382679"/>
              <a:gd name="connsiteY1" fmla="*/ 21747 h 816877"/>
              <a:gd name="connsiteX2" fmla="*/ 776392 w 1382679"/>
              <a:gd name="connsiteY2" fmla="*/ 210590 h 816877"/>
              <a:gd name="connsiteX3" fmla="*/ 726696 w 1382679"/>
              <a:gd name="connsiteY3" fmla="*/ 409373 h 816877"/>
              <a:gd name="connsiteX4" fmla="*/ 905601 w 1382679"/>
              <a:gd name="connsiteY4" fmla="*/ 508764 h 816877"/>
              <a:gd name="connsiteX5" fmla="*/ 985114 w 1382679"/>
              <a:gd name="connsiteY5" fmla="*/ 369616 h 816877"/>
              <a:gd name="connsiteX6" fmla="*/ 836027 w 1382679"/>
              <a:gd name="connsiteY6" fmla="*/ 210590 h 816877"/>
              <a:gd name="connsiteX7" fmla="*/ 607427 w 1382679"/>
              <a:gd name="connsiteY7" fmla="*/ 160894 h 816877"/>
              <a:gd name="connsiteX8" fmla="*/ 269496 w 1382679"/>
              <a:gd name="connsiteY8" fmla="*/ 369616 h 816877"/>
              <a:gd name="connsiteX9" fmla="*/ 40896 w 1382679"/>
              <a:gd name="connsiteY9" fmla="*/ 737364 h 816877"/>
              <a:gd name="connsiteX10" fmla="*/ 1140 w 1382679"/>
              <a:gd name="connsiteY10" fmla="*/ 816877 h 81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2679" h="816877">
                <a:moveTo>
                  <a:pt x="1382679" y="11807"/>
                </a:moveTo>
                <a:cubicBezTo>
                  <a:pt x="1239390" y="212"/>
                  <a:pt x="1096101" y="-11383"/>
                  <a:pt x="995053" y="21747"/>
                </a:cubicBezTo>
                <a:cubicBezTo>
                  <a:pt x="894005" y="54877"/>
                  <a:pt x="821118" y="145986"/>
                  <a:pt x="776392" y="210590"/>
                </a:cubicBezTo>
                <a:cubicBezTo>
                  <a:pt x="731666" y="275194"/>
                  <a:pt x="705161" y="359677"/>
                  <a:pt x="726696" y="409373"/>
                </a:cubicBezTo>
                <a:cubicBezTo>
                  <a:pt x="748231" y="459069"/>
                  <a:pt x="862531" y="515390"/>
                  <a:pt x="905601" y="508764"/>
                </a:cubicBezTo>
                <a:cubicBezTo>
                  <a:pt x="948671" y="502138"/>
                  <a:pt x="996710" y="419312"/>
                  <a:pt x="985114" y="369616"/>
                </a:cubicBezTo>
                <a:cubicBezTo>
                  <a:pt x="973518" y="319920"/>
                  <a:pt x="898975" y="245377"/>
                  <a:pt x="836027" y="210590"/>
                </a:cubicBezTo>
                <a:cubicBezTo>
                  <a:pt x="773079" y="175803"/>
                  <a:pt x="701849" y="134390"/>
                  <a:pt x="607427" y="160894"/>
                </a:cubicBezTo>
                <a:cubicBezTo>
                  <a:pt x="513005" y="187398"/>
                  <a:pt x="363918" y="273538"/>
                  <a:pt x="269496" y="369616"/>
                </a:cubicBezTo>
                <a:cubicBezTo>
                  <a:pt x="175074" y="465694"/>
                  <a:pt x="85622" y="662821"/>
                  <a:pt x="40896" y="737364"/>
                </a:cubicBezTo>
                <a:cubicBezTo>
                  <a:pt x="-3830" y="811908"/>
                  <a:pt x="-1345" y="814392"/>
                  <a:pt x="1140" y="816877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83BF9-8DF3-8D04-DBA6-3431C5C18C7A}"/>
              </a:ext>
            </a:extLst>
          </p:cNvPr>
          <p:cNvSpPr txBox="1"/>
          <p:nvPr/>
        </p:nvSpPr>
        <p:spPr>
          <a:xfrm>
            <a:off x="2494800" y="5396400"/>
            <a:ext cx="780097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coffee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552FF9-FCCB-CB61-F0A4-76FDF5F29A34}"/>
              </a:ext>
            </a:extLst>
          </p:cNvPr>
          <p:cNvSpPr txBox="1"/>
          <p:nvPr/>
        </p:nvSpPr>
        <p:spPr>
          <a:xfrm>
            <a:off x="2494800" y="5396400"/>
            <a:ext cx="869471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lentils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3940DD-98BB-9336-7B38-21DE27CA9FD7}"/>
              </a:ext>
            </a:extLst>
          </p:cNvPr>
          <p:cNvSpPr txBox="1"/>
          <p:nvPr/>
        </p:nvSpPr>
        <p:spPr>
          <a:xfrm>
            <a:off x="2494800" y="5396400"/>
            <a:ext cx="976032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cherries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5E6CBE-1CED-6FBE-D276-F46726614752}"/>
              </a:ext>
            </a:extLst>
          </p:cNvPr>
          <p:cNvSpPr txBox="1"/>
          <p:nvPr/>
        </p:nvSpPr>
        <p:spPr>
          <a:xfrm>
            <a:off x="2307600" y="6377217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Breakfast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5389D5-6F50-3A62-9DF1-34DF4112DBEF}"/>
              </a:ext>
            </a:extLst>
          </p:cNvPr>
          <p:cNvSpPr txBox="1"/>
          <p:nvPr/>
        </p:nvSpPr>
        <p:spPr>
          <a:xfrm>
            <a:off x="2307600" y="6375600"/>
            <a:ext cx="1149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Pantry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60C209-1C27-0880-63DD-FD453CDE5A31}"/>
              </a:ext>
            </a:extLst>
          </p:cNvPr>
          <p:cNvSpPr txBox="1"/>
          <p:nvPr/>
        </p:nvSpPr>
        <p:spPr>
          <a:xfrm>
            <a:off x="2307600" y="6375600"/>
            <a:ext cx="1149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Fruit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2621E5-348A-FCD2-EA0A-02524813E22A}"/>
              </a:ext>
            </a:extLst>
          </p:cNvPr>
          <p:cNvCxnSpPr/>
          <p:nvPr/>
        </p:nvCxnSpPr>
        <p:spPr>
          <a:xfrm>
            <a:off x="5980936" y="2013207"/>
            <a:ext cx="0" cy="44183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22797B3-DFB9-56F8-A0D4-23F46204271C}"/>
              </a:ext>
            </a:extLst>
          </p:cNvPr>
          <p:cNvSpPr/>
          <p:nvPr/>
        </p:nvSpPr>
        <p:spPr>
          <a:xfrm>
            <a:off x="6162342" y="2112599"/>
            <a:ext cx="5724939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k = "text"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my_name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"Mrinmayi Kulkarni"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BFB582C3-227B-51FD-CDAB-F87D09144C6E}"/>
              </a:ext>
            </a:extLst>
          </p:cNvPr>
          <p:cNvSpPr/>
          <p:nvPr/>
        </p:nvSpPr>
        <p:spPr>
          <a:xfrm>
            <a:off x="6645704" y="2453048"/>
            <a:ext cx="268761" cy="974034"/>
          </a:xfrm>
          <a:custGeom>
            <a:avLst/>
            <a:gdLst>
              <a:gd name="connsiteX0" fmla="*/ 0 w 268761"/>
              <a:gd name="connsiteY0" fmla="*/ 0 h 974034"/>
              <a:gd name="connsiteX1" fmla="*/ 119269 w 268761"/>
              <a:gd name="connsiteY1" fmla="*/ 129208 h 974034"/>
              <a:gd name="connsiteX2" fmla="*/ 248478 w 268761"/>
              <a:gd name="connsiteY2" fmla="*/ 427382 h 974034"/>
              <a:gd name="connsiteX3" fmla="*/ 268356 w 268761"/>
              <a:gd name="connsiteY3" fmla="*/ 755373 h 974034"/>
              <a:gd name="connsiteX4" fmla="*/ 248478 w 268761"/>
              <a:gd name="connsiteY4" fmla="*/ 974034 h 97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761" h="974034">
                <a:moveTo>
                  <a:pt x="0" y="0"/>
                </a:moveTo>
                <a:cubicBezTo>
                  <a:pt x="38928" y="28989"/>
                  <a:pt x="77856" y="57978"/>
                  <a:pt x="119269" y="129208"/>
                </a:cubicBezTo>
                <a:cubicBezTo>
                  <a:pt x="160682" y="200438"/>
                  <a:pt x="223630" y="323021"/>
                  <a:pt x="248478" y="427382"/>
                </a:cubicBezTo>
                <a:cubicBezTo>
                  <a:pt x="273326" y="531743"/>
                  <a:pt x="268356" y="664264"/>
                  <a:pt x="268356" y="755373"/>
                </a:cubicBezTo>
                <a:cubicBezTo>
                  <a:pt x="268356" y="846482"/>
                  <a:pt x="258417" y="910258"/>
                  <a:pt x="248478" y="974034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83CC0C-0A84-E160-BACF-F5DE6FE941BF}"/>
              </a:ext>
            </a:extLst>
          </p:cNvPr>
          <p:cNvSpPr txBox="1"/>
          <p:nvPr/>
        </p:nvSpPr>
        <p:spPr>
          <a:xfrm>
            <a:off x="6530210" y="3415275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Label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411CAC-3E2E-0701-A71B-96EFD895649A}"/>
              </a:ext>
            </a:extLst>
          </p:cNvPr>
          <p:cNvSpPr txBox="1"/>
          <p:nvPr/>
        </p:nvSpPr>
        <p:spPr>
          <a:xfrm flipH="1">
            <a:off x="7325185" y="3080514"/>
            <a:ext cx="1660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Information</a:t>
            </a: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F7012A84-584D-650E-6068-D8A3552A6BBE}"/>
              </a:ext>
            </a:extLst>
          </p:cNvPr>
          <p:cNvSpPr/>
          <p:nvPr/>
        </p:nvSpPr>
        <p:spPr>
          <a:xfrm>
            <a:off x="7258294" y="2349771"/>
            <a:ext cx="728084" cy="765313"/>
          </a:xfrm>
          <a:custGeom>
            <a:avLst/>
            <a:gdLst>
              <a:gd name="connsiteX0" fmla="*/ 0 w 685800"/>
              <a:gd name="connsiteY0" fmla="*/ 0 h 765313"/>
              <a:gd name="connsiteX1" fmla="*/ 308113 w 685800"/>
              <a:gd name="connsiteY1" fmla="*/ 149087 h 765313"/>
              <a:gd name="connsiteX2" fmla="*/ 566530 w 685800"/>
              <a:gd name="connsiteY2" fmla="*/ 506896 h 765313"/>
              <a:gd name="connsiteX3" fmla="*/ 685800 w 685800"/>
              <a:gd name="connsiteY3" fmla="*/ 765313 h 76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" h="765313">
                <a:moveTo>
                  <a:pt x="0" y="0"/>
                </a:moveTo>
                <a:cubicBezTo>
                  <a:pt x="106845" y="32302"/>
                  <a:pt x="213691" y="64604"/>
                  <a:pt x="308113" y="149087"/>
                </a:cubicBezTo>
                <a:cubicBezTo>
                  <a:pt x="402535" y="233570"/>
                  <a:pt x="503582" y="404192"/>
                  <a:pt x="566530" y="506896"/>
                </a:cubicBezTo>
                <a:cubicBezTo>
                  <a:pt x="629478" y="609600"/>
                  <a:pt x="657639" y="687456"/>
                  <a:pt x="685800" y="765313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F066C1-4952-8C3A-6B28-CCE872B77ECA}"/>
              </a:ext>
            </a:extLst>
          </p:cNvPr>
          <p:cNvSpPr/>
          <p:nvPr/>
        </p:nvSpPr>
        <p:spPr>
          <a:xfrm>
            <a:off x="6392873" y="2158710"/>
            <a:ext cx="958951" cy="323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B519A5-21B5-D4B5-828A-882A3A1046A5}"/>
              </a:ext>
            </a:extLst>
          </p:cNvPr>
          <p:cNvSpPr txBox="1"/>
          <p:nvPr/>
        </p:nvSpPr>
        <p:spPr>
          <a:xfrm flipH="1">
            <a:off x="6099467" y="1798797"/>
            <a:ext cx="292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Creates a container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38366C9D-9158-BD3D-069B-9ECE95AD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/>
      <p:bldP spid="13" grpId="1"/>
      <p:bldP spid="14" grpId="0"/>
      <p:bldP spid="14" grpId="1"/>
      <p:bldP spid="15" grpId="0"/>
      <p:bldP spid="18" grpId="0" uiExpand="1" build="p" bldLvl="2" animBg="1"/>
      <p:bldP spid="23" grpId="0" animBg="1"/>
      <p:bldP spid="23" grpId="1" animBg="1"/>
      <p:bldP spid="24" grpId="0"/>
      <p:bldP spid="24" grpId="1"/>
      <p:bldP spid="26" grpId="0"/>
      <p:bldP spid="26" grpId="1"/>
      <p:bldP spid="27" grpId="0" animBg="1"/>
      <p:bldP spid="27" grpId="1" animBg="1"/>
      <p:bldP spid="28" grpId="0" animBg="1"/>
      <p:bldP spid="28" grpId="1" animBg="1"/>
      <p:bldP spid="29" grpId="0"/>
      <p:bldP spid="2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A6DD-CB3D-212A-14D2-69FB7143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variables?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16263C-99C3-BD29-9D79-A30D5E84AF61}"/>
              </a:ext>
            </a:extLst>
          </p:cNvPr>
          <p:cNvSpPr/>
          <p:nvPr/>
        </p:nvSpPr>
        <p:spPr>
          <a:xfrm>
            <a:off x="342352" y="2102657"/>
            <a:ext cx="476641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MeanRT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mean(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TestData$RT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MeanRT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435.1282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6B551A-E9F4-3A3D-2428-93178E33FD83}"/>
              </a:ext>
            </a:extLst>
          </p:cNvPr>
          <p:cNvSpPr txBox="1"/>
          <p:nvPr/>
        </p:nvSpPr>
        <p:spPr>
          <a:xfrm>
            <a:off x="448334" y="1584787"/>
            <a:ext cx="4554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Information is not always known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3EF116-2EE3-98F5-7892-CA715E7578BE}"/>
              </a:ext>
            </a:extLst>
          </p:cNvPr>
          <p:cNvCxnSpPr>
            <a:cxnSpLocks/>
          </p:cNvCxnSpPr>
          <p:nvPr/>
        </p:nvCxnSpPr>
        <p:spPr>
          <a:xfrm>
            <a:off x="5281894" y="1510748"/>
            <a:ext cx="0" cy="51913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23B65EB-B55E-5C50-30E8-0556AEA961DC}"/>
              </a:ext>
            </a:extLst>
          </p:cNvPr>
          <p:cNvSpPr/>
          <p:nvPr/>
        </p:nvSpPr>
        <p:spPr>
          <a:xfrm>
            <a:off x="5464800" y="2102657"/>
            <a:ext cx="6573600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/Experiment1/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CDFDF-ECF1-486B-35B8-AC04AE2E94C8}"/>
              </a:ext>
            </a:extLst>
          </p:cNvPr>
          <p:cNvSpPr txBox="1"/>
          <p:nvPr/>
        </p:nvSpPr>
        <p:spPr>
          <a:xfrm>
            <a:off x="5960775" y="1584787"/>
            <a:ext cx="5614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Same information is used multiple times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7ACCE5-44A5-A045-738B-41E690571DD2}"/>
              </a:ext>
            </a:extLst>
          </p:cNvPr>
          <p:cNvSpPr/>
          <p:nvPr/>
        </p:nvSpPr>
        <p:spPr>
          <a:xfrm>
            <a:off x="5464800" y="2102400"/>
            <a:ext cx="657638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/Experiment1/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7AB22F-E9F8-FE23-B6A0-A8446431F4AD}"/>
              </a:ext>
            </a:extLst>
          </p:cNvPr>
          <p:cNvSpPr/>
          <p:nvPr/>
        </p:nvSpPr>
        <p:spPr>
          <a:xfrm>
            <a:off x="5464800" y="2102400"/>
            <a:ext cx="657638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C179897-BC3A-3C51-DF0F-36F50D88F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 animBg="1"/>
      <p:bldP spid="4" grpId="0"/>
      <p:bldP spid="8" grpId="0" uiExpand="1" build="p" bldLvl="2" animBg="1"/>
      <p:bldP spid="9" grpId="0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A0187-5B29-4662-4C8B-8F842E08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data types in 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F12785-9ED3-5AB5-F155-D42BEF39805C}"/>
              </a:ext>
            </a:extLst>
          </p:cNvPr>
          <p:cNvSpPr/>
          <p:nvPr/>
        </p:nvSpPr>
        <p:spPr>
          <a:xfrm>
            <a:off x="735468" y="1880308"/>
            <a:ext cx="4674704" cy="824461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My_Text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"This is some 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My_Letter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"a"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F91CE5-E0B8-09DF-30BF-CE2727A581C7}"/>
              </a:ext>
            </a:extLst>
          </p:cNvPr>
          <p:cNvSpPr txBox="1"/>
          <p:nvPr/>
        </p:nvSpPr>
        <p:spPr>
          <a:xfrm>
            <a:off x="1591916" y="15109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Text/Strings (character)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002DD9-7C83-6837-AD45-BF5674E043B3}"/>
              </a:ext>
            </a:extLst>
          </p:cNvPr>
          <p:cNvCxnSpPr>
            <a:cxnSpLocks/>
          </p:cNvCxnSpPr>
          <p:nvPr/>
        </p:nvCxnSpPr>
        <p:spPr>
          <a:xfrm>
            <a:off x="5748131" y="1510976"/>
            <a:ext cx="0" cy="22957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544B7E5-7547-7CAB-AF5B-4551F171720E}"/>
              </a:ext>
            </a:extLst>
          </p:cNvPr>
          <p:cNvSpPr/>
          <p:nvPr/>
        </p:nvSpPr>
        <p:spPr>
          <a:xfrm>
            <a:off x="6204351" y="1752108"/>
            <a:ext cx="5386288" cy="1325562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My_Numeric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My_Numeric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My_Decimal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2.321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B8A3F4-2A5F-6DE9-FC49-4AFC11534342}"/>
              </a:ext>
            </a:extLst>
          </p:cNvPr>
          <p:cNvSpPr txBox="1"/>
          <p:nvPr/>
        </p:nvSpPr>
        <p:spPr>
          <a:xfrm>
            <a:off x="7328412" y="1382775"/>
            <a:ext cx="313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Numbers (numeric)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7DC1D3-B767-5DB3-6B05-355E56AC1BE9}"/>
              </a:ext>
            </a:extLst>
          </p:cNvPr>
          <p:cNvCxnSpPr>
            <a:cxnSpLocks/>
          </p:cNvCxnSpPr>
          <p:nvPr/>
        </p:nvCxnSpPr>
        <p:spPr>
          <a:xfrm>
            <a:off x="347870" y="3918728"/>
            <a:ext cx="1143993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D059190-CF53-0990-133D-DC06910216F9}"/>
              </a:ext>
            </a:extLst>
          </p:cNvPr>
          <p:cNvSpPr/>
          <p:nvPr/>
        </p:nvSpPr>
        <p:spPr>
          <a:xfrm>
            <a:off x="735468" y="4585485"/>
            <a:ext cx="2796209" cy="1917420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My_True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TRUE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My_False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FALSE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My_True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TRUE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1 &gt;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FALSE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ECACE6-4575-8A41-3B45-54FD37D9B612}"/>
              </a:ext>
            </a:extLst>
          </p:cNvPr>
          <p:cNvSpPr txBox="1"/>
          <p:nvPr/>
        </p:nvSpPr>
        <p:spPr>
          <a:xfrm>
            <a:off x="652668" y="42276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TRUE/FALSE (logical)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97F165-031B-F03A-A763-BFC10B1F2289}"/>
              </a:ext>
            </a:extLst>
          </p:cNvPr>
          <p:cNvCxnSpPr>
            <a:cxnSpLocks/>
          </p:cNvCxnSpPr>
          <p:nvPr/>
        </p:nvCxnSpPr>
        <p:spPr>
          <a:xfrm>
            <a:off x="3687391" y="4062425"/>
            <a:ext cx="0" cy="26591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DA089E3-D6E4-09B4-97EC-51DD85F7CC58}"/>
              </a:ext>
            </a:extLst>
          </p:cNvPr>
          <p:cNvSpPr/>
          <p:nvPr/>
        </p:nvSpPr>
        <p:spPr>
          <a:xfrm>
            <a:off x="3879577" y="4585485"/>
            <a:ext cx="3692342" cy="1307818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My_Integer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2L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My_Integer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653F54-2471-79ED-1EA7-C8101A73050D}"/>
              </a:ext>
            </a:extLst>
          </p:cNvPr>
          <p:cNvSpPr txBox="1"/>
          <p:nvPr/>
        </p:nvSpPr>
        <p:spPr>
          <a:xfrm>
            <a:off x="4244844" y="42276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Whole numbers (integer)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04087F-0B8F-3A65-0425-C68A25E2E43F}"/>
              </a:ext>
            </a:extLst>
          </p:cNvPr>
          <p:cNvCxnSpPr>
            <a:cxnSpLocks/>
          </p:cNvCxnSpPr>
          <p:nvPr/>
        </p:nvCxnSpPr>
        <p:spPr>
          <a:xfrm>
            <a:off x="7706112" y="4062425"/>
            <a:ext cx="0" cy="26591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4CE580B-B623-F9D2-A20B-8C35CE6CDF42}"/>
              </a:ext>
            </a:extLst>
          </p:cNvPr>
          <p:cNvSpPr/>
          <p:nvPr/>
        </p:nvSpPr>
        <p:spPr>
          <a:xfrm>
            <a:off x="7898297" y="4580586"/>
            <a:ext cx="3692342" cy="1307818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My_ComplexNum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1+3i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(1+1i) + (4+3i)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5+4i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19BAAA-C341-F315-C85F-32AA96ED2737}"/>
              </a:ext>
            </a:extLst>
          </p:cNvPr>
          <p:cNvSpPr txBox="1"/>
          <p:nvPr/>
        </p:nvSpPr>
        <p:spPr>
          <a:xfrm>
            <a:off x="8080934" y="4227676"/>
            <a:ext cx="3327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Complex numbers (complex)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05EB7A3-6019-BC41-FE0B-EE77D9FD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 animBg="1"/>
      <p:bldP spid="8" grpId="0"/>
      <p:bldP spid="12" grpId="0" animBg="1"/>
      <p:bldP spid="13" grpId="0"/>
      <p:bldP spid="16" grpId="0" animBg="1"/>
      <p:bldP spid="17" grpId="0"/>
      <p:bldP spid="19" grpId="0" animBg="1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A452D-EBEB-AAFB-477B-C8FEF284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worry about data types?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150F6-2D6E-5C3C-4DCD-E08EECB55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5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Certain operations require certain data types.</a:t>
            </a:r>
          </a:p>
          <a:p>
            <a:endParaRPr lang="en-US" dirty="0"/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endParaRPr lang="en-US" dirty="0"/>
          </a:p>
          <a:p>
            <a:pPr marL="0" indent="0">
              <a:buNone/>
            </a:pPr>
            <a:endParaRPr lang="en-US" sz="44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dirty="0"/>
              <a:t>Not paying attention to data types can lead to unintended consequences:</a:t>
            </a:r>
          </a:p>
          <a:p>
            <a:pPr lvl="1"/>
            <a:r>
              <a:rPr lang="en-US" dirty="0"/>
              <a:t>Certain operations might cause R to throw an error.</a:t>
            </a:r>
          </a:p>
          <a:p>
            <a:pPr lvl="1"/>
            <a:r>
              <a:rPr lang="en-US" dirty="0"/>
              <a:t>Certain operations might force a change in data types.</a:t>
            </a:r>
          </a:p>
          <a:p>
            <a:pPr lvl="1"/>
            <a:endParaRPr lang="en-US" dirty="0"/>
          </a:p>
          <a:p>
            <a:pPr lvl="1"/>
            <a:endParaRPr lang="en-US" sz="2800" dirty="0"/>
          </a:p>
          <a:p>
            <a:pPr lvl="1"/>
            <a:r>
              <a:rPr lang="en-US" dirty="0"/>
              <a:t>Especially important when dealing with data structures!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F152BD-0883-346D-1671-FB1F777E0618}"/>
              </a:ext>
            </a:extLst>
          </p:cNvPr>
          <p:cNvSpPr/>
          <p:nvPr/>
        </p:nvSpPr>
        <p:spPr>
          <a:xfrm>
            <a:off x="1159565" y="1928809"/>
            <a:ext cx="10194235" cy="208524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5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"Some 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z</a:t>
            </a:r>
          </a:p>
          <a:p>
            <a:r>
              <a:rPr lang="en-US" dirty="0">
                <a:solidFill>
                  <a:srgbClr val="6C99BB"/>
                </a:solidFill>
                <a:latin typeface="Monaco" pitchFamily="2" charset="77"/>
              </a:rPr>
              <a:t>Error in x + z : non-numeric argument to binary operator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CBA96F-A784-B4BD-3BEC-2A069A3FCF14}"/>
              </a:ext>
            </a:extLst>
          </p:cNvPr>
          <p:cNvSpPr/>
          <p:nvPr/>
        </p:nvSpPr>
        <p:spPr>
          <a:xfrm>
            <a:off x="1159565" y="5508232"/>
            <a:ext cx="10194235" cy="70688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paste0(z, x)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"Some text3"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BC3C9-0E51-3420-4E19-D718EE782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61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smtClean="0">
            <a:latin typeface="Roboto Light" panose="02000000000000000000" pitchFamily="2" charset="0"/>
            <a:ea typeface="Roboto Light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4314</TotalTime>
  <Words>1824</Words>
  <Application>Microsoft Macintosh PowerPoint</Application>
  <PresentationFormat>Widescreen</PresentationFormat>
  <Paragraphs>341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Aptos</vt:lpstr>
      <vt:lpstr>Arial</vt:lpstr>
      <vt:lpstr>Bradley Hand</vt:lpstr>
      <vt:lpstr>Menlo</vt:lpstr>
      <vt:lpstr>Monaco</vt:lpstr>
      <vt:lpstr>Roboto Light</vt:lpstr>
      <vt:lpstr>Office Theme</vt:lpstr>
      <vt:lpstr>Introduction to R </vt:lpstr>
      <vt:lpstr>Our plan for today…</vt:lpstr>
      <vt:lpstr>Introduction to R</vt:lpstr>
      <vt:lpstr>Our plan for today…</vt:lpstr>
      <vt:lpstr>Concepts are applicable in most programming languages </vt:lpstr>
      <vt:lpstr>What are variables?</vt:lpstr>
      <vt:lpstr>Why use variables?</vt:lpstr>
      <vt:lpstr>What are the data types in R?</vt:lpstr>
      <vt:lpstr>Why worry about data types?</vt:lpstr>
      <vt:lpstr>What are functions?</vt:lpstr>
      <vt:lpstr>PowerPoint Presentation</vt:lpstr>
      <vt:lpstr>Our plan for today…</vt:lpstr>
      <vt:lpstr>Side quest: Packages</vt:lpstr>
      <vt:lpstr>Data structures in R</vt:lpstr>
      <vt:lpstr>PowerPoint Presentation</vt:lpstr>
      <vt:lpstr>Download the scripts</vt:lpstr>
      <vt:lpstr>Our experiment</vt:lpstr>
      <vt:lpstr>Our plan for today…</vt:lpstr>
      <vt:lpstr>Control flows</vt:lpstr>
      <vt:lpstr>PowerPoint Presentation</vt:lpstr>
      <vt:lpstr>Our plan for today…</vt:lpstr>
      <vt:lpstr>Best Practices</vt:lpstr>
      <vt:lpstr>Our plan for today…</vt:lpstr>
      <vt:lpstr>Debugging + Getting Help</vt:lpstr>
      <vt:lpstr>Resources</vt:lpstr>
      <vt:lpstr>Thank you! 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Mrinmayi Kulkarni</dc:creator>
  <cp:lastModifiedBy>Mrinmayi Kulkarni</cp:lastModifiedBy>
  <cp:revision>462</cp:revision>
  <dcterms:created xsi:type="dcterms:W3CDTF">2024-07-05T14:35:25Z</dcterms:created>
  <dcterms:modified xsi:type="dcterms:W3CDTF">2024-07-08T14:30:21Z</dcterms:modified>
</cp:coreProperties>
</file>

<file path=docProps/thumbnail.jpeg>
</file>